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Default Extension="glb" ContentType="model/gltf.binary"/>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355" r:id="rId2"/>
    <p:sldId id="567" r:id="rId3"/>
    <p:sldId id="568" r:id="rId4"/>
    <p:sldId id="569" r:id="rId5"/>
    <p:sldId id="671" r:id="rId6"/>
    <p:sldId id="670" r:id="rId7"/>
    <p:sldId id="669" r:id="rId8"/>
    <p:sldId id="672" r:id="rId9"/>
    <p:sldId id="673" r:id="rId10"/>
    <p:sldId id="675" r:id="rId11"/>
    <p:sldId id="674" r:id="rId12"/>
    <p:sldId id="676" r:id="rId13"/>
    <p:sldId id="677" r:id="rId14"/>
    <p:sldId id="678" r:id="rId15"/>
    <p:sldId id="680" r:id="rId16"/>
    <p:sldId id="683" r:id="rId17"/>
    <p:sldId id="785" r:id="rId18"/>
    <p:sldId id="690" r:id="rId19"/>
    <p:sldId id="691" r:id="rId20"/>
    <p:sldId id="692" r:id="rId21"/>
    <p:sldId id="693" r:id="rId22"/>
    <p:sldId id="698" r:id="rId23"/>
    <p:sldId id="787" r:id="rId24"/>
    <p:sldId id="788" r:id="rId25"/>
    <p:sldId id="699" r:id="rId26"/>
    <p:sldId id="700" r:id="rId27"/>
    <p:sldId id="701" r:id="rId28"/>
    <p:sldId id="703" r:id="rId29"/>
    <p:sldId id="712" r:id="rId30"/>
    <p:sldId id="713" r:id="rId31"/>
    <p:sldId id="715" r:id="rId32"/>
    <p:sldId id="716" r:id="rId33"/>
    <p:sldId id="718" r:id="rId34"/>
    <p:sldId id="789" r:id="rId35"/>
    <p:sldId id="717" r:id="rId36"/>
    <p:sldId id="719"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3009" autoAdjust="0"/>
    <p:restoredTop sz="72517" autoAdjust="0"/>
  </p:normalViewPr>
  <p:slideViewPr>
    <p:cSldViewPr snapToGrid="0" snapToObjects="1">
      <p:cViewPr varScale="1">
        <p:scale>
          <a:sx n="79" d="100"/>
          <a:sy n="79" d="100"/>
        </p:scale>
        <p:origin x="-2460" y="-9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2DC94A-F46E-4809-A556-37C0BBA51067}" type="doc">
      <dgm:prSet loTypeId="urn:microsoft.com/office/officeart/2008/layout/RadialCluster" loCatId="cycle" qsTypeId="urn:microsoft.com/office/officeart/2005/8/quickstyle/3d3" qsCatId="3D" csTypeId="urn:microsoft.com/office/officeart/2005/8/colors/accent1_2" csCatId="accent1" phldr="1"/>
      <dgm:spPr/>
      <dgm:t>
        <a:bodyPr/>
        <a:lstStyle/>
        <a:p>
          <a:endParaRPr lang="en-GB"/>
        </a:p>
      </dgm:t>
    </dgm:pt>
    <dgm:pt modelId="{D43B8C40-B09F-496C-A11E-9AB196DE8852}">
      <dgm:prSet phldrT="[Text]" custT="1"/>
      <dgm:spPr/>
      <dgm:t>
        <a:bodyPr/>
        <a:lstStyle/>
        <a:p>
          <a:r>
            <a:rPr lang="sq-AL" sz="2000"/>
            <a:t>Prokuroria</a:t>
          </a:r>
        </a:p>
      </dgm:t>
    </dgm:pt>
    <dgm:pt modelId="{DFF318B4-6623-4B79-8021-B55DDC5F5913}" type="parTrans" cxnId="{C0C7F667-BCAF-4C4C-BBD1-69861C3A6D6B}">
      <dgm:prSet/>
      <dgm:spPr/>
      <dgm:t>
        <a:bodyPr/>
        <a:lstStyle/>
        <a:p>
          <a:endParaRPr lang="en-GB"/>
        </a:p>
      </dgm:t>
    </dgm:pt>
    <dgm:pt modelId="{83AE1716-A533-4BAD-90D0-041F7CD5EEA4}" type="sibTrans" cxnId="{C0C7F667-BCAF-4C4C-BBD1-69861C3A6D6B}">
      <dgm:prSet/>
      <dgm:spPr/>
      <dgm:t>
        <a:bodyPr/>
        <a:lstStyle/>
        <a:p>
          <a:endParaRPr lang="en-GB"/>
        </a:p>
      </dgm:t>
    </dgm:pt>
    <dgm:pt modelId="{9CF39C4A-30CA-42B0-8F51-75EF260277FC}">
      <dgm:prSet phldrT="[Text]" custT="1"/>
      <dgm:spPr/>
      <dgm:t>
        <a:bodyPr/>
        <a:lstStyle/>
        <a:p>
          <a:r>
            <a:rPr lang="sq-AL" sz="2400"/>
            <a:t>Policia/AZL</a:t>
          </a:r>
        </a:p>
      </dgm:t>
    </dgm:pt>
    <dgm:pt modelId="{395D9510-08EA-432D-9A00-9294E0BDBA2B}" type="parTrans" cxnId="{C1B80BB4-F9BB-4D8B-826E-9C22386A69BD}">
      <dgm:prSet/>
      <dgm:spPr/>
      <dgm:t>
        <a:bodyPr/>
        <a:lstStyle/>
        <a:p>
          <a:endParaRPr lang="en-GB"/>
        </a:p>
      </dgm:t>
    </dgm:pt>
    <dgm:pt modelId="{DB59FA91-CE6B-4BFC-93A0-B654BED5A30B}" type="sibTrans" cxnId="{C1B80BB4-F9BB-4D8B-826E-9C22386A69BD}">
      <dgm:prSet/>
      <dgm:spPr/>
      <dgm:t>
        <a:bodyPr/>
        <a:lstStyle/>
        <a:p>
          <a:endParaRPr lang="en-GB"/>
        </a:p>
      </dgm:t>
    </dgm:pt>
    <dgm:pt modelId="{9FFE1DC2-7997-45EF-B054-D9C101A58696}">
      <dgm:prSet phldrT="[Text]"/>
      <dgm:spPr/>
      <dgm:t>
        <a:bodyPr/>
        <a:lstStyle/>
        <a:p>
          <a:r>
            <a:rPr lang="sq-AL"/>
            <a:t>Gjykata</a:t>
          </a:r>
        </a:p>
      </dgm:t>
    </dgm:pt>
    <dgm:pt modelId="{A66FDFC0-6D16-4DD6-98C8-29F8AEF8F4CA}" type="parTrans" cxnId="{04192292-C89F-4D48-8DD7-FB01C4BE1EB4}">
      <dgm:prSet/>
      <dgm:spPr/>
      <dgm:t>
        <a:bodyPr/>
        <a:lstStyle/>
        <a:p>
          <a:endParaRPr lang="en-GB"/>
        </a:p>
      </dgm:t>
    </dgm:pt>
    <dgm:pt modelId="{8C87C095-02EA-42BE-9394-5DF2692F7F21}" type="sibTrans" cxnId="{04192292-C89F-4D48-8DD7-FB01C4BE1EB4}">
      <dgm:prSet/>
      <dgm:spPr/>
      <dgm:t>
        <a:bodyPr/>
        <a:lstStyle/>
        <a:p>
          <a:endParaRPr lang="en-GB"/>
        </a:p>
      </dgm:t>
    </dgm:pt>
    <dgm:pt modelId="{3252F450-8240-4917-B119-144A08BE229A}">
      <dgm:prSet phldrT="[Text]" custT="1"/>
      <dgm:spPr/>
      <dgm:t>
        <a:bodyPr/>
        <a:lstStyle/>
        <a:p>
          <a:r>
            <a:rPr lang="sq-AL" sz="1400"/>
            <a:t>Gjyqtari hetues </a:t>
          </a:r>
        </a:p>
      </dgm:t>
    </dgm:pt>
    <dgm:pt modelId="{1A2AEAF1-B9D2-424A-8D47-9B457536792F}" type="parTrans" cxnId="{7624529B-E6C5-438C-89CD-2810B3EF84E3}">
      <dgm:prSet/>
      <dgm:spPr/>
      <dgm:t>
        <a:bodyPr/>
        <a:lstStyle/>
        <a:p>
          <a:endParaRPr lang="en-GB"/>
        </a:p>
      </dgm:t>
    </dgm:pt>
    <dgm:pt modelId="{A3273DCF-25D8-40EE-9F00-79853BAB7E64}" type="sibTrans" cxnId="{7624529B-E6C5-438C-89CD-2810B3EF84E3}">
      <dgm:prSet/>
      <dgm:spPr/>
      <dgm:t>
        <a:bodyPr/>
        <a:lstStyle/>
        <a:p>
          <a:endParaRPr lang="en-GB"/>
        </a:p>
      </dgm:t>
    </dgm:pt>
    <dgm:pt modelId="{B1ED9FE3-0FDE-490A-95F0-24B8C8680FB0}" type="pres">
      <dgm:prSet presAssocID="{BC2DC94A-F46E-4809-A556-37C0BBA51067}" presName="Name0" presStyleCnt="0">
        <dgm:presLayoutVars>
          <dgm:chMax val="1"/>
          <dgm:chPref val="1"/>
          <dgm:dir/>
          <dgm:animOne val="branch"/>
          <dgm:animLvl val="lvl"/>
        </dgm:presLayoutVars>
      </dgm:prSet>
      <dgm:spPr/>
      <dgm:t>
        <a:bodyPr/>
        <a:lstStyle/>
        <a:p>
          <a:endParaRPr lang="en-US"/>
        </a:p>
      </dgm:t>
    </dgm:pt>
    <dgm:pt modelId="{2AC7FB11-42FD-4827-AB09-EA1A48F64086}" type="pres">
      <dgm:prSet presAssocID="{D43B8C40-B09F-496C-A11E-9AB196DE8852}" presName="singleCycle" presStyleCnt="0"/>
      <dgm:spPr/>
    </dgm:pt>
    <dgm:pt modelId="{8E69E85C-938C-4ED1-9ABD-8A0A2496C4D9}" type="pres">
      <dgm:prSet presAssocID="{D43B8C40-B09F-496C-A11E-9AB196DE8852}" presName="singleCenter" presStyleLbl="node1" presStyleIdx="0" presStyleCnt="4">
        <dgm:presLayoutVars>
          <dgm:chMax val="7"/>
          <dgm:chPref val="7"/>
        </dgm:presLayoutVars>
      </dgm:prSet>
      <dgm:spPr/>
      <dgm:t>
        <a:bodyPr/>
        <a:lstStyle/>
        <a:p>
          <a:endParaRPr lang="en-US"/>
        </a:p>
      </dgm:t>
    </dgm:pt>
    <dgm:pt modelId="{D12E1021-53A6-485E-9233-4EDE67BEC917}" type="pres">
      <dgm:prSet presAssocID="{395D9510-08EA-432D-9A00-9294E0BDBA2B}" presName="Name56" presStyleLbl="parChTrans1D2" presStyleIdx="0" presStyleCnt="3"/>
      <dgm:spPr/>
      <dgm:t>
        <a:bodyPr/>
        <a:lstStyle/>
        <a:p>
          <a:endParaRPr lang="en-US"/>
        </a:p>
      </dgm:t>
    </dgm:pt>
    <dgm:pt modelId="{5D1F438F-1B8F-4D2A-A343-2D8B40A9494D}" type="pres">
      <dgm:prSet presAssocID="{9CF39C4A-30CA-42B0-8F51-75EF260277FC}" presName="text0" presStyleLbl="node1" presStyleIdx="1" presStyleCnt="4">
        <dgm:presLayoutVars>
          <dgm:bulletEnabled val="1"/>
        </dgm:presLayoutVars>
      </dgm:prSet>
      <dgm:spPr/>
      <dgm:t>
        <a:bodyPr/>
        <a:lstStyle/>
        <a:p>
          <a:endParaRPr lang="en-US"/>
        </a:p>
      </dgm:t>
    </dgm:pt>
    <dgm:pt modelId="{3778DF30-23E2-4C7D-A959-3BE0EC75CBBD}" type="pres">
      <dgm:prSet presAssocID="{A66FDFC0-6D16-4DD6-98C8-29F8AEF8F4CA}" presName="Name56" presStyleLbl="parChTrans1D2" presStyleIdx="1" presStyleCnt="3"/>
      <dgm:spPr/>
      <dgm:t>
        <a:bodyPr/>
        <a:lstStyle/>
        <a:p>
          <a:endParaRPr lang="en-US"/>
        </a:p>
      </dgm:t>
    </dgm:pt>
    <dgm:pt modelId="{6963355E-90FB-4F2F-8A04-33DF3325C0FF}" type="pres">
      <dgm:prSet presAssocID="{9FFE1DC2-7997-45EF-B054-D9C101A58696}" presName="text0" presStyleLbl="node1" presStyleIdx="2" presStyleCnt="4">
        <dgm:presLayoutVars>
          <dgm:bulletEnabled val="1"/>
        </dgm:presLayoutVars>
      </dgm:prSet>
      <dgm:spPr/>
      <dgm:t>
        <a:bodyPr/>
        <a:lstStyle/>
        <a:p>
          <a:endParaRPr lang="en-US"/>
        </a:p>
      </dgm:t>
    </dgm:pt>
    <dgm:pt modelId="{F950A281-5A65-4A2C-946C-1B2B20A221D8}" type="pres">
      <dgm:prSet presAssocID="{1A2AEAF1-B9D2-424A-8D47-9B457536792F}" presName="Name56" presStyleLbl="parChTrans1D2" presStyleIdx="2" presStyleCnt="3"/>
      <dgm:spPr/>
      <dgm:t>
        <a:bodyPr/>
        <a:lstStyle/>
        <a:p>
          <a:endParaRPr lang="en-US"/>
        </a:p>
      </dgm:t>
    </dgm:pt>
    <dgm:pt modelId="{DD254159-A8A1-4609-AFBB-38BCC8794B5D}" type="pres">
      <dgm:prSet presAssocID="{3252F450-8240-4917-B119-144A08BE229A}" presName="text0" presStyleLbl="node1" presStyleIdx="3" presStyleCnt="4">
        <dgm:presLayoutVars>
          <dgm:bulletEnabled val="1"/>
        </dgm:presLayoutVars>
      </dgm:prSet>
      <dgm:spPr/>
      <dgm:t>
        <a:bodyPr/>
        <a:lstStyle/>
        <a:p>
          <a:endParaRPr lang="en-US"/>
        </a:p>
      </dgm:t>
    </dgm:pt>
  </dgm:ptLst>
  <dgm:cxnLst>
    <dgm:cxn modelId="{7624529B-E6C5-438C-89CD-2810B3EF84E3}" srcId="{D43B8C40-B09F-496C-A11E-9AB196DE8852}" destId="{3252F450-8240-4917-B119-144A08BE229A}" srcOrd="2" destOrd="0" parTransId="{1A2AEAF1-B9D2-424A-8D47-9B457536792F}" sibTransId="{A3273DCF-25D8-40EE-9F00-79853BAB7E64}"/>
    <dgm:cxn modelId="{0B3C9FB8-EF2B-483E-A55C-373BD058998C}" type="presOf" srcId="{BC2DC94A-F46E-4809-A556-37C0BBA51067}" destId="{B1ED9FE3-0FDE-490A-95F0-24B8C8680FB0}" srcOrd="0" destOrd="0" presId="urn:microsoft.com/office/officeart/2008/layout/RadialCluster"/>
    <dgm:cxn modelId="{04192292-C89F-4D48-8DD7-FB01C4BE1EB4}" srcId="{D43B8C40-B09F-496C-A11E-9AB196DE8852}" destId="{9FFE1DC2-7997-45EF-B054-D9C101A58696}" srcOrd="1" destOrd="0" parTransId="{A66FDFC0-6D16-4DD6-98C8-29F8AEF8F4CA}" sibTransId="{8C87C095-02EA-42BE-9394-5DF2692F7F21}"/>
    <dgm:cxn modelId="{E67C86BE-7ADC-461D-AE53-B0F1B8853306}" type="presOf" srcId="{9CF39C4A-30CA-42B0-8F51-75EF260277FC}" destId="{5D1F438F-1B8F-4D2A-A343-2D8B40A9494D}" srcOrd="0" destOrd="0" presId="urn:microsoft.com/office/officeart/2008/layout/RadialCluster"/>
    <dgm:cxn modelId="{6E0ED378-CCD5-46CD-9201-E4F681A017BC}" type="presOf" srcId="{9FFE1DC2-7997-45EF-B054-D9C101A58696}" destId="{6963355E-90FB-4F2F-8A04-33DF3325C0FF}" srcOrd="0" destOrd="0" presId="urn:microsoft.com/office/officeart/2008/layout/RadialCluster"/>
    <dgm:cxn modelId="{632DD17B-FF0E-4ACC-9442-2AC4AD8C48A7}" type="presOf" srcId="{A66FDFC0-6D16-4DD6-98C8-29F8AEF8F4CA}" destId="{3778DF30-23E2-4C7D-A959-3BE0EC75CBBD}" srcOrd="0" destOrd="0" presId="urn:microsoft.com/office/officeart/2008/layout/RadialCluster"/>
    <dgm:cxn modelId="{046FE429-3AF9-438D-B236-1C9F2842FA52}" type="presOf" srcId="{3252F450-8240-4917-B119-144A08BE229A}" destId="{DD254159-A8A1-4609-AFBB-38BCC8794B5D}" srcOrd="0" destOrd="0" presId="urn:microsoft.com/office/officeart/2008/layout/RadialCluster"/>
    <dgm:cxn modelId="{7093F91C-F25A-4713-9450-D289C85C689F}" type="presOf" srcId="{D43B8C40-B09F-496C-A11E-9AB196DE8852}" destId="{8E69E85C-938C-4ED1-9ABD-8A0A2496C4D9}" srcOrd="0" destOrd="0" presId="urn:microsoft.com/office/officeart/2008/layout/RadialCluster"/>
    <dgm:cxn modelId="{9BBF65CB-8998-4CBF-8F1B-891ABDBF50D0}" type="presOf" srcId="{395D9510-08EA-432D-9A00-9294E0BDBA2B}" destId="{D12E1021-53A6-485E-9233-4EDE67BEC917}" srcOrd="0" destOrd="0" presId="urn:microsoft.com/office/officeart/2008/layout/RadialCluster"/>
    <dgm:cxn modelId="{C1B80BB4-F9BB-4D8B-826E-9C22386A69BD}" srcId="{D43B8C40-B09F-496C-A11E-9AB196DE8852}" destId="{9CF39C4A-30CA-42B0-8F51-75EF260277FC}" srcOrd="0" destOrd="0" parTransId="{395D9510-08EA-432D-9A00-9294E0BDBA2B}" sibTransId="{DB59FA91-CE6B-4BFC-93A0-B654BED5A30B}"/>
    <dgm:cxn modelId="{C0C7F667-BCAF-4C4C-BBD1-69861C3A6D6B}" srcId="{BC2DC94A-F46E-4809-A556-37C0BBA51067}" destId="{D43B8C40-B09F-496C-A11E-9AB196DE8852}" srcOrd="0" destOrd="0" parTransId="{DFF318B4-6623-4B79-8021-B55DDC5F5913}" sibTransId="{83AE1716-A533-4BAD-90D0-041F7CD5EEA4}"/>
    <dgm:cxn modelId="{A686AECC-8786-4472-9AD8-2139E086FA02}" type="presOf" srcId="{1A2AEAF1-B9D2-424A-8D47-9B457536792F}" destId="{F950A281-5A65-4A2C-946C-1B2B20A221D8}" srcOrd="0" destOrd="0" presId="urn:microsoft.com/office/officeart/2008/layout/RadialCluster"/>
    <dgm:cxn modelId="{31748BB1-8708-47FA-A645-17A091426605}" type="presParOf" srcId="{B1ED9FE3-0FDE-490A-95F0-24B8C8680FB0}" destId="{2AC7FB11-42FD-4827-AB09-EA1A48F64086}" srcOrd="0" destOrd="0" presId="urn:microsoft.com/office/officeart/2008/layout/RadialCluster"/>
    <dgm:cxn modelId="{72B74CF8-6F50-4941-B13D-654AED60B684}" type="presParOf" srcId="{2AC7FB11-42FD-4827-AB09-EA1A48F64086}" destId="{8E69E85C-938C-4ED1-9ABD-8A0A2496C4D9}" srcOrd="0" destOrd="0" presId="urn:microsoft.com/office/officeart/2008/layout/RadialCluster"/>
    <dgm:cxn modelId="{68C67879-7295-4E0C-84FB-524FCB6D5773}" type="presParOf" srcId="{2AC7FB11-42FD-4827-AB09-EA1A48F64086}" destId="{D12E1021-53A6-485E-9233-4EDE67BEC917}" srcOrd="1" destOrd="0" presId="urn:microsoft.com/office/officeart/2008/layout/RadialCluster"/>
    <dgm:cxn modelId="{95C4EA79-64BF-4B53-BE1D-009496AB48A6}" type="presParOf" srcId="{2AC7FB11-42FD-4827-AB09-EA1A48F64086}" destId="{5D1F438F-1B8F-4D2A-A343-2D8B40A9494D}" srcOrd="2" destOrd="0" presId="urn:microsoft.com/office/officeart/2008/layout/RadialCluster"/>
    <dgm:cxn modelId="{B66EF75B-1464-4875-828D-7B5C4035A201}" type="presParOf" srcId="{2AC7FB11-42FD-4827-AB09-EA1A48F64086}" destId="{3778DF30-23E2-4C7D-A959-3BE0EC75CBBD}" srcOrd="3" destOrd="0" presId="urn:microsoft.com/office/officeart/2008/layout/RadialCluster"/>
    <dgm:cxn modelId="{EFED9834-C940-42D7-BC2B-91AC53921B2C}" type="presParOf" srcId="{2AC7FB11-42FD-4827-AB09-EA1A48F64086}" destId="{6963355E-90FB-4F2F-8A04-33DF3325C0FF}" srcOrd="4" destOrd="0" presId="urn:microsoft.com/office/officeart/2008/layout/RadialCluster"/>
    <dgm:cxn modelId="{FFD364FA-5031-4E16-9889-02636AD40446}" type="presParOf" srcId="{2AC7FB11-42FD-4827-AB09-EA1A48F64086}" destId="{F950A281-5A65-4A2C-946C-1B2B20A221D8}" srcOrd="5" destOrd="0" presId="urn:microsoft.com/office/officeart/2008/layout/RadialCluster"/>
    <dgm:cxn modelId="{8F86025F-089A-4CA7-9B3B-9BA9CDAFE632}" type="presParOf" srcId="{2AC7FB11-42FD-4827-AB09-EA1A48F64086}" destId="{DD254159-A8A1-4609-AFBB-38BCC8794B5D}" srcOrd="6" destOrd="0" presId="urn:microsoft.com/office/officeart/2008/layout/RadialCluster"/>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sq-AL" b="1">
              <a:cs typeface="Arial" panose="020B0604020202020204" pitchFamily="34" charset="0"/>
            </a:rPr>
            <a:t>Hapi 1</a:t>
          </a:r>
          <a:r>
            <a:rPr lang="sq-AL" i="1">
              <a:cs typeface="Arial" panose="020B0604020202020204" pitchFamily="34" charset="0"/>
            </a:rPr>
            <a:t>: Elementi ndërkombëtar njihet </a:t>
          </a:r>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sq-AL" b="1">
              <a:cs typeface="Arial" panose="020B0604020202020204" pitchFamily="34" charset="0"/>
            </a:rPr>
            <a:t>Hapi 2</a:t>
          </a:r>
          <a:r>
            <a:rPr lang="sq-AL" i="1">
              <a:cs typeface="Arial" panose="020B0604020202020204" pitchFamily="34" charset="0"/>
            </a:rPr>
            <a:t>: Autoriteti lokal kompetent përcakton se cilat grupe të fakteve duhet të sqarohen ose prova të mblidhen</a:t>
          </a:r>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sq-AL" b="1">
              <a:cs typeface="Arial" panose="020B0604020202020204" pitchFamily="34" charset="0"/>
            </a:rPr>
            <a:t>Hapi 3</a:t>
          </a:r>
          <a:r>
            <a:rPr lang="sq-AL" i="1">
              <a:cs typeface="Arial" panose="020B0604020202020204" pitchFamily="34" charset="0"/>
            </a:rPr>
            <a:t>: Autoriteti lokal vendos se cili nivel i bashkëpunimit është i nevojshëm</a:t>
          </a:r>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sq-AL" b="1"/>
            <a:t>Hapi 4</a:t>
          </a:r>
          <a:r>
            <a:rPr lang="sq-AL"/>
            <a:t>: </a:t>
          </a:r>
          <a:r>
            <a:rPr lang="sq-AL" i="1"/>
            <a:t>Autoriteti lokal që ndjek kornizën ligjore të NJN-së fillon procedurën e ndihmës (variacionet)</a:t>
          </a:r>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CFE6A816-EE38-4556-B48D-B6B53EABA66F}">
      <dgm:prSet phldrT="[Text]"/>
      <dgm:spPr/>
      <dgm:t>
        <a:bodyPr/>
        <a:lstStyle/>
        <a:p>
          <a:r>
            <a:rPr lang="sq-AL" b="1">
              <a:cs typeface="Arial" panose="020B0604020202020204" pitchFamily="34" charset="0"/>
            </a:rPr>
            <a:t>Hapi 5</a:t>
          </a:r>
          <a:r>
            <a:rPr lang="sq-AL"/>
            <a:t>:</a:t>
          </a:r>
          <a:r>
            <a:rPr lang="sq-AL" b="1">
              <a:cs typeface="Arial" panose="020B0604020202020204" pitchFamily="34" charset="0"/>
            </a:rPr>
            <a:t> </a:t>
          </a:r>
          <a:r>
            <a:rPr lang="sq-AL" i="1">
              <a:cs typeface="Arial" panose="020B0604020202020204" pitchFamily="34" charset="0"/>
            </a:rPr>
            <a:t>Kërkesa për Ndihmë Juridike të Ndërsjellë niset </a:t>
          </a:r>
        </a:p>
      </dgm:t>
    </dgm:pt>
    <dgm:pt modelId="{E6842191-924E-4C4C-9023-A5ED02B7E9CA}" type="parTrans" cxnId="{9D44E23F-A6E8-4EE7-8134-ABCCAC3C9D49}">
      <dgm:prSet/>
      <dgm:spPr/>
      <dgm:t>
        <a:bodyPr/>
        <a:lstStyle/>
        <a:p>
          <a:endParaRPr lang="en-GB"/>
        </a:p>
      </dgm:t>
    </dgm:pt>
    <dgm:pt modelId="{05AD4850-8D2E-4CE7-9484-0E4CE0FFDC16}" type="sibTrans" cxnId="{9D44E23F-A6E8-4EE7-8134-ABCCAC3C9D49}">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t>
        <a:bodyPr/>
        <a:lstStyle/>
        <a:p>
          <a:endParaRPr lang="en-US"/>
        </a:p>
      </dgm:t>
    </dgm:pt>
    <dgm:pt modelId="{7F16E418-AF09-4F21-96C0-C435EDA75404}" type="pres">
      <dgm:prSet presAssocID="{F7A60466-050F-4FAB-81C9-333DBBDA5025}" presName="dummyMaxCanvas" presStyleCnt="0">
        <dgm:presLayoutVars/>
      </dgm:prSet>
      <dgm:spPr/>
    </dgm:pt>
    <dgm:pt modelId="{B11FE610-347E-4DC6-963D-5A8D93D8B534}" type="pres">
      <dgm:prSet presAssocID="{F7A60466-050F-4FAB-81C9-333DBBDA5025}" presName="FiveNodes_1" presStyleLbl="node1" presStyleIdx="0" presStyleCnt="5">
        <dgm:presLayoutVars>
          <dgm:bulletEnabled val="1"/>
        </dgm:presLayoutVars>
      </dgm:prSet>
      <dgm:spPr/>
      <dgm:t>
        <a:bodyPr/>
        <a:lstStyle/>
        <a:p>
          <a:endParaRPr lang="en-US"/>
        </a:p>
      </dgm:t>
    </dgm:pt>
    <dgm:pt modelId="{5E518954-471A-4A0A-8052-11BC5FD08113}" type="pres">
      <dgm:prSet presAssocID="{F7A60466-050F-4FAB-81C9-333DBBDA5025}" presName="FiveNodes_2" presStyleLbl="node1" presStyleIdx="1" presStyleCnt="5">
        <dgm:presLayoutVars>
          <dgm:bulletEnabled val="1"/>
        </dgm:presLayoutVars>
      </dgm:prSet>
      <dgm:spPr/>
      <dgm:t>
        <a:bodyPr/>
        <a:lstStyle/>
        <a:p>
          <a:endParaRPr lang="en-US"/>
        </a:p>
      </dgm:t>
    </dgm:pt>
    <dgm:pt modelId="{FA0C563D-4AC4-49D4-8B82-2B3DA636C5B8}" type="pres">
      <dgm:prSet presAssocID="{F7A60466-050F-4FAB-81C9-333DBBDA5025}" presName="FiveNodes_3" presStyleLbl="node1" presStyleIdx="2" presStyleCnt="5">
        <dgm:presLayoutVars>
          <dgm:bulletEnabled val="1"/>
        </dgm:presLayoutVars>
      </dgm:prSet>
      <dgm:spPr/>
      <dgm:t>
        <a:bodyPr/>
        <a:lstStyle/>
        <a:p>
          <a:endParaRPr lang="en-US"/>
        </a:p>
      </dgm:t>
    </dgm:pt>
    <dgm:pt modelId="{872E5D92-8A5B-4F0B-A582-AD2EC26DE1F1}" type="pres">
      <dgm:prSet presAssocID="{F7A60466-050F-4FAB-81C9-333DBBDA5025}" presName="FiveNodes_4" presStyleLbl="node1" presStyleIdx="3" presStyleCnt="5">
        <dgm:presLayoutVars>
          <dgm:bulletEnabled val="1"/>
        </dgm:presLayoutVars>
      </dgm:prSet>
      <dgm:spPr/>
      <dgm:t>
        <a:bodyPr/>
        <a:lstStyle/>
        <a:p>
          <a:endParaRPr lang="en-US"/>
        </a:p>
      </dgm:t>
    </dgm:pt>
    <dgm:pt modelId="{1570E3C4-0EB5-4850-977D-D7BF7804F5C5}" type="pres">
      <dgm:prSet presAssocID="{F7A60466-050F-4FAB-81C9-333DBBDA5025}" presName="FiveNodes_5" presStyleLbl="node1" presStyleIdx="4" presStyleCnt="5">
        <dgm:presLayoutVars>
          <dgm:bulletEnabled val="1"/>
        </dgm:presLayoutVars>
      </dgm:prSet>
      <dgm:spPr/>
      <dgm:t>
        <a:bodyPr/>
        <a:lstStyle/>
        <a:p>
          <a:endParaRPr lang="en-US"/>
        </a:p>
      </dgm:t>
    </dgm:pt>
    <dgm:pt modelId="{9D632434-7AD9-454C-A5B8-907A8A8AE164}" type="pres">
      <dgm:prSet presAssocID="{F7A60466-050F-4FAB-81C9-333DBBDA5025}" presName="FiveConn_1-2" presStyleLbl="fgAccFollowNode1" presStyleIdx="0" presStyleCnt="4">
        <dgm:presLayoutVars>
          <dgm:bulletEnabled val="1"/>
        </dgm:presLayoutVars>
      </dgm:prSet>
      <dgm:spPr/>
      <dgm:t>
        <a:bodyPr/>
        <a:lstStyle/>
        <a:p>
          <a:endParaRPr lang="en-US"/>
        </a:p>
      </dgm:t>
    </dgm:pt>
    <dgm:pt modelId="{E307F77B-0ACB-4F07-895E-E85A60F4A63D}" type="pres">
      <dgm:prSet presAssocID="{F7A60466-050F-4FAB-81C9-333DBBDA5025}" presName="FiveConn_2-3" presStyleLbl="fgAccFollowNode1" presStyleIdx="1" presStyleCnt="4">
        <dgm:presLayoutVars>
          <dgm:bulletEnabled val="1"/>
        </dgm:presLayoutVars>
      </dgm:prSet>
      <dgm:spPr/>
      <dgm:t>
        <a:bodyPr/>
        <a:lstStyle/>
        <a:p>
          <a:endParaRPr lang="en-US"/>
        </a:p>
      </dgm:t>
    </dgm:pt>
    <dgm:pt modelId="{AE8D6596-348E-4ED8-990E-2F72A02FE46C}" type="pres">
      <dgm:prSet presAssocID="{F7A60466-050F-4FAB-81C9-333DBBDA5025}" presName="FiveConn_3-4" presStyleLbl="fgAccFollowNode1" presStyleIdx="2" presStyleCnt="4">
        <dgm:presLayoutVars>
          <dgm:bulletEnabled val="1"/>
        </dgm:presLayoutVars>
      </dgm:prSet>
      <dgm:spPr/>
      <dgm:t>
        <a:bodyPr/>
        <a:lstStyle/>
        <a:p>
          <a:endParaRPr lang="en-US"/>
        </a:p>
      </dgm:t>
    </dgm:pt>
    <dgm:pt modelId="{49D1460C-DD90-4744-A72E-5022D2D8FCAD}" type="pres">
      <dgm:prSet presAssocID="{F7A60466-050F-4FAB-81C9-333DBBDA5025}" presName="FiveConn_4-5" presStyleLbl="fgAccFollowNode1" presStyleIdx="3" presStyleCnt="4">
        <dgm:presLayoutVars>
          <dgm:bulletEnabled val="1"/>
        </dgm:presLayoutVars>
      </dgm:prSet>
      <dgm:spPr/>
      <dgm:t>
        <a:bodyPr/>
        <a:lstStyle/>
        <a:p>
          <a:endParaRPr lang="en-US"/>
        </a:p>
      </dgm:t>
    </dgm:pt>
    <dgm:pt modelId="{3E52C829-E91D-421E-9F26-EF40DA920C07}" type="pres">
      <dgm:prSet presAssocID="{F7A60466-050F-4FAB-81C9-333DBBDA5025}" presName="FiveNodes_1_text" presStyleLbl="node1" presStyleIdx="4" presStyleCnt="5">
        <dgm:presLayoutVars>
          <dgm:bulletEnabled val="1"/>
        </dgm:presLayoutVars>
      </dgm:prSet>
      <dgm:spPr/>
      <dgm:t>
        <a:bodyPr/>
        <a:lstStyle/>
        <a:p>
          <a:endParaRPr lang="en-US"/>
        </a:p>
      </dgm:t>
    </dgm:pt>
    <dgm:pt modelId="{FEB94570-78AE-4C71-AD3D-B3E2E41E4F95}" type="pres">
      <dgm:prSet presAssocID="{F7A60466-050F-4FAB-81C9-333DBBDA5025}" presName="FiveNodes_2_text" presStyleLbl="node1" presStyleIdx="4" presStyleCnt="5">
        <dgm:presLayoutVars>
          <dgm:bulletEnabled val="1"/>
        </dgm:presLayoutVars>
      </dgm:prSet>
      <dgm:spPr/>
      <dgm:t>
        <a:bodyPr/>
        <a:lstStyle/>
        <a:p>
          <a:endParaRPr lang="en-US"/>
        </a:p>
      </dgm:t>
    </dgm:pt>
    <dgm:pt modelId="{F57F605C-A428-4198-89A0-9FEF5A61E9FC}" type="pres">
      <dgm:prSet presAssocID="{F7A60466-050F-4FAB-81C9-333DBBDA5025}" presName="FiveNodes_3_text" presStyleLbl="node1" presStyleIdx="4" presStyleCnt="5">
        <dgm:presLayoutVars>
          <dgm:bulletEnabled val="1"/>
        </dgm:presLayoutVars>
      </dgm:prSet>
      <dgm:spPr/>
      <dgm:t>
        <a:bodyPr/>
        <a:lstStyle/>
        <a:p>
          <a:endParaRPr lang="en-US"/>
        </a:p>
      </dgm:t>
    </dgm:pt>
    <dgm:pt modelId="{B7D7EC88-358D-4DCE-9AA7-72C1BE8FC72D}" type="pres">
      <dgm:prSet presAssocID="{F7A60466-050F-4FAB-81C9-333DBBDA5025}" presName="FiveNodes_4_text" presStyleLbl="node1" presStyleIdx="4" presStyleCnt="5">
        <dgm:presLayoutVars>
          <dgm:bulletEnabled val="1"/>
        </dgm:presLayoutVars>
      </dgm:prSet>
      <dgm:spPr/>
      <dgm:t>
        <a:bodyPr/>
        <a:lstStyle/>
        <a:p>
          <a:endParaRPr lang="en-US"/>
        </a:p>
      </dgm:t>
    </dgm:pt>
    <dgm:pt modelId="{B62D2397-C7EE-4451-8AAC-B4015EDF65D9}" type="pres">
      <dgm:prSet presAssocID="{F7A60466-050F-4FAB-81C9-333DBBDA5025}" presName="FiveNodes_5_text" presStyleLbl="node1" presStyleIdx="4" presStyleCnt="5">
        <dgm:presLayoutVars>
          <dgm:bulletEnabled val="1"/>
        </dgm:presLayoutVars>
      </dgm:prSet>
      <dgm:spPr/>
      <dgm:t>
        <a:bodyPr/>
        <a:lstStyle/>
        <a:p>
          <a:endParaRPr lang="en-US"/>
        </a:p>
      </dgm:t>
    </dgm:pt>
  </dgm:ptLst>
  <dgm:cxnLst>
    <dgm:cxn modelId="{ACF803DA-18C3-4E65-A3F4-A9065A887306}" type="presOf" srcId="{D67B9855-30CA-4B69-8E89-B58AECE74B0D}" destId="{B7D7EC88-358D-4DCE-9AA7-72C1BE8FC72D}" srcOrd="1" destOrd="0" presId="urn:microsoft.com/office/officeart/2005/8/layout/vProcess5"/>
    <dgm:cxn modelId="{3FF477DC-02D7-43AF-A031-AE65D76EFB84}" type="presOf" srcId="{7A452A7C-B6BC-4B77-9442-DD3FF081B7B6}" destId="{3E52C829-E91D-421E-9F26-EF40DA920C07}" srcOrd="1"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BE9135E3-24B2-4C84-8469-988D82CDE22D}" type="presOf" srcId="{D2C43026-6EBC-40E9-8051-6F477BFA81E0}" destId="{5E518954-471A-4A0A-8052-11BC5FD08113}" srcOrd="0"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4873BF82-82B3-4F68-97AD-E7CFDEA6E2F1}" type="presOf" srcId="{CFE6A816-EE38-4556-B48D-B6B53EABA66F}" destId="{1570E3C4-0EB5-4850-977D-D7BF7804F5C5}"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E3DC54EA-F92D-4456-B2E9-DE635B50BC83}" type="presOf" srcId="{18CA57ED-17E1-4ED1-A65C-E613A28F23AE}" destId="{49D1460C-DD90-4744-A72E-5022D2D8FCAD}" srcOrd="0" destOrd="0" presId="urn:microsoft.com/office/officeart/2005/8/layout/vProcess5"/>
    <dgm:cxn modelId="{A3862F15-0F0A-4848-9F45-0F15FB3CE876}" type="presOf" srcId="{CFE6A816-EE38-4556-B48D-B6B53EABA66F}" destId="{B62D2397-C7EE-4451-8AAC-B4015EDF65D9}" srcOrd="1"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6A26605C-4C3B-4316-8104-B60FD34739E6}" type="presOf" srcId="{6251F902-B282-4E45-A2C3-054B87D1F06C}" destId="{E307F77B-0ACB-4F07-895E-E85A60F4A63D}" srcOrd="0" destOrd="0" presId="urn:microsoft.com/office/officeart/2005/8/layout/vProcess5"/>
    <dgm:cxn modelId="{9D44E23F-A6E8-4EE7-8134-ABCCAC3C9D49}" srcId="{F7A60466-050F-4FAB-81C9-333DBBDA5025}" destId="{CFE6A816-EE38-4556-B48D-B6B53EABA66F}" srcOrd="4" destOrd="0" parTransId="{E6842191-924E-4C4C-9023-A5ED02B7E9CA}" sibTransId="{05AD4850-8D2E-4CE7-9484-0E4CE0FFDC16}"/>
    <dgm:cxn modelId="{39F636DC-E91E-4F85-A1B0-6B86147EC98F}" type="presOf" srcId="{7130FFAE-23E2-42AB-8DF9-3E3B606EA1F1}" destId="{AE8D6596-348E-4ED8-990E-2F72A02FE46C}" srcOrd="0" destOrd="0" presId="urn:microsoft.com/office/officeart/2005/8/layout/vProcess5"/>
    <dgm:cxn modelId="{6D950F09-7D21-4A97-97CD-834693987D10}" type="presOf" srcId="{D2C43026-6EBC-40E9-8051-6F477BFA81E0}" destId="{FEB94570-78AE-4C71-AD3D-B3E2E41E4F95}" srcOrd="1" destOrd="0" presId="urn:microsoft.com/office/officeart/2005/8/layout/vProcess5"/>
    <dgm:cxn modelId="{E39A50FC-9F8A-4E3A-B016-188593E762ED}" type="presOf" srcId="{7A452A7C-B6BC-4B77-9442-DD3FF081B7B6}" destId="{B11FE610-347E-4DC6-963D-5A8D93D8B534}" srcOrd="0"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CBA9C324-6B90-4AEE-AF8B-FDBF3E02A060}" type="presOf" srcId="{03E8CFDF-6B2F-4591-AC43-5F25F37959DB}" destId="{F57F605C-A428-4198-89A0-9FEF5A61E9FC}" srcOrd="1" destOrd="0" presId="urn:microsoft.com/office/officeart/2005/8/layout/vProcess5"/>
    <dgm:cxn modelId="{54F087EF-7C3F-44DF-8827-905995F94191}" type="presOf" srcId="{D67B9855-30CA-4B69-8E89-B58AECE74B0D}" destId="{872E5D92-8A5B-4F0B-A582-AD2EC26DE1F1}" srcOrd="0" destOrd="0" presId="urn:microsoft.com/office/officeart/2005/8/layout/vProcess5"/>
    <dgm:cxn modelId="{DD231A79-9AFB-401D-9415-3D12B78FBBF7}" type="presOf" srcId="{03E8CFDF-6B2F-4591-AC43-5F25F37959DB}" destId="{FA0C563D-4AC4-49D4-8B82-2B3DA636C5B8}" srcOrd="0" destOrd="0" presId="urn:microsoft.com/office/officeart/2005/8/layout/vProcess5"/>
    <dgm:cxn modelId="{8BDB7FE6-7A7C-4B90-8970-35008BF7D93A}" type="presOf" srcId="{CCF26C20-3D67-4A0F-A86B-F7ECF91E0B57}" destId="{9D632434-7AD9-454C-A5B8-907A8A8AE164}"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FC17CB6E-0240-4B35-85A6-5EF2323CCD5C}" type="presParOf" srcId="{D49D3713-8B36-49A1-A871-289F50659A31}" destId="{B11FE610-347E-4DC6-963D-5A8D93D8B534}" srcOrd="1" destOrd="0" presId="urn:microsoft.com/office/officeart/2005/8/layout/vProcess5"/>
    <dgm:cxn modelId="{05C71309-35F5-45F7-B98C-08D49DB47DCD}" type="presParOf" srcId="{D49D3713-8B36-49A1-A871-289F50659A31}" destId="{5E518954-471A-4A0A-8052-11BC5FD08113}" srcOrd="2" destOrd="0" presId="urn:microsoft.com/office/officeart/2005/8/layout/vProcess5"/>
    <dgm:cxn modelId="{88F81899-95A6-4DAE-AC6F-4FCC082B8248}" type="presParOf" srcId="{D49D3713-8B36-49A1-A871-289F50659A31}" destId="{FA0C563D-4AC4-49D4-8B82-2B3DA636C5B8}" srcOrd="3" destOrd="0" presId="urn:microsoft.com/office/officeart/2005/8/layout/vProcess5"/>
    <dgm:cxn modelId="{10B3898A-65C7-48B8-9496-6E147EFB7121}" type="presParOf" srcId="{D49D3713-8B36-49A1-A871-289F50659A31}" destId="{872E5D92-8A5B-4F0B-A582-AD2EC26DE1F1}" srcOrd="4" destOrd="0" presId="urn:microsoft.com/office/officeart/2005/8/layout/vProcess5"/>
    <dgm:cxn modelId="{2DB751CE-8376-44A1-B95C-6CF32841298F}" type="presParOf" srcId="{D49D3713-8B36-49A1-A871-289F50659A31}" destId="{1570E3C4-0EB5-4850-977D-D7BF7804F5C5}" srcOrd="5" destOrd="0" presId="urn:microsoft.com/office/officeart/2005/8/layout/vProcess5"/>
    <dgm:cxn modelId="{A6B19ED9-9181-4088-8836-168F4ED795F1}" type="presParOf" srcId="{D49D3713-8B36-49A1-A871-289F50659A31}" destId="{9D632434-7AD9-454C-A5B8-907A8A8AE164}" srcOrd="6" destOrd="0" presId="urn:microsoft.com/office/officeart/2005/8/layout/vProcess5"/>
    <dgm:cxn modelId="{6B4A13BA-F312-4C33-B196-4FD78C5385AD}" type="presParOf" srcId="{D49D3713-8B36-49A1-A871-289F50659A31}" destId="{E307F77B-0ACB-4F07-895E-E85A60F4A63D}" srcOrd="7" destOrd="0" presId="urn:microsoft.com/office/officeart/2005/8/layout/vProcess5"/>
    <dgm:cxn modelId="{4D59C5FA-F44C-4C35-96A6-74A16EB7087A}" type="presParOf" srcId="{D49D3713-8B36-49A1-A871-289F50659A31}" destId="{AE8D6596-348E-4ED8-990E-2F72A02FE46C}" srcOrd="8" destOrd="0" presId="urn:microsoft.com/office/officeart/2005/8/layout/vProcess5"/>
    <dgm:cxn modelId="{1432FF99-2C07-47EB-982C-DCB4EE2EEABA}" type="presParOf" srcId="{D49D3713-8B36-49A1-A871-289F50659A31}" destId="{49D1460C-DD90-4744-A72E-5022D2D8FCAD}" srcOrd="9" destOrd="0" presId="urn:microsoft.com/office/officeart/2005/8/layout/vProcess5"/>
    <dgm:cxn modelId="{1EC654F1-DF48-43BC-99D8-2C036B0109BC}" type="presParOf" srcId="{D49D3713-8B36-49A1-A871-289F50659A31}" destId="{3E52C829-E91D-421E-9F26-EF40DA920C07}" srcOrd="10" destOrd="0" presId="urn:microsoft.com/office/officeart/2005/8/layout/vProcess5"/>
    <dgm:cxn modelId="{0DE18D92-CE48-4FDC-9C6A-4D78A0DA080A}" type="presParOf" srcId="{D49D3713-8B36-49A1-A871-289F50659A31}" destId="{FEB94570-78AE-4C71-AD3D-B3E2E41E4F95}" srcOrd="11" destOrd="0" presId="urn:microsoft.com/office/officeart/2005/8/layout/vProcess5"/>
    <dgm:cxn modelId="{59E48D43-06E9-4423-AFC5-12974E01C5BD}" type="presParOf" srcId="{D49D3713-8B36-49A1-A871-289F50659A31}" destId="{F57F605C-A428-4198-89A0-9FEF5A61E9FC}" srcOrd="12" destOrd="0" presId="urn:microsoft.com/office/officeart/2005/8/layout/vProcess5"/>
    <dgm:cxn modelId="{5568F1AB-B8C7-4B04-8B45-A8A25B3FEC09}" type="presParOf" srcId="{D49D3713-8B36-49A1-A871-289F50659A31}" destId="{B7D7EC88-358D-4DCE-9AA7-72C1BE8FC72D}" srcOrd="13" destOrd="0" presId="urn:microsoft.com/office/officeart/2005/8/layout/vProcess5"/>
    <dgm:cxn modelId="{96689005-0AF1-40D5-93EB-45BF396723FE}" type="presParOf" srcId="{D49D3713-8B36-49A1-A871-289F50659A31}" destId="{B62D2397-C7EE-4451-8AAC-B4015EDF65D9}" srcOrd="14" destOrd="0" presId="urn:microsoft.com/office/officeart/2005/8/layout/vProcess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sq-AL" b="1">
              <a:cs typeface="Arial" panose="020B0604020202020204" pitchFamily="34" charset="0"/>
            </a:rPr>
            <a:t>Hapi 6</a:t>
          </a:r>
          <a:r>
            <a:rPr lang="sq-AL"/>
            <a:t>: </a:t>
          </a:r>
          <a:r>
            <a:rPr lang="sq-AL" i="1">
              <a:cs typeface="Arial" panose="020B0604020202020204" pitchFamily="34" charset="0"/>
            </a:rPr>
            <a:t>Kërkesa e NJN-së merret nga autoriteti qendror ose ekzekutiv i shtetit që i është drejtuar kërkesa </a:t>
          </a:r>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sq-AL" b="1">
              <a:cs typeface="Arial" panose="020B0604020202020204" pitchFamily="34" charset="0"/>
            </a:rPr>
            <a:t>Hapi 7</a:t>
          </a:r>
          <a:r>
            <a:rPr lang="sq-AL"/>
            <a:t>:</a:t>
          </a:r>
          <a:r>
            <a:rPr lang="sq-AL" b="1">
              <a:cs typeface="Arial" panose="020B0604020202020204" pitchFamily="34" charset="0"/>
            </a:rPr>
            <a:t> </a:t>
          </a:r>
          <a:r>
            <a:rPr lang="sq-AL" i="1">
              <a:cs typeface="Arial" panose="020B0604020202020204" pitchFamily="34" charset="0"/>
            </a:rPr>
            <a:t>Autoriteti qendror apo ekzekutues i shtetit që ka marrë kërkesën përmbushë Kërkesën dhe kthen përgjigje/prova </a:t>
          </a:r>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sq-AL" b="1" i="0">
              <a:cs typeface="Arial" panose="020B0604020202020204" pitchFamily="34" charset="0"/>
            </a:rPr>
            <a:t>Hapi 8: </a:t>
          </a:r>
          <a:r>
            <a:rPr lang="sq-AL" b="0" i="1">
              <a:cs typeface="Arial" panose="020B0604020202020204" pitchFamily="34" charset="0"/>
            </a:rPr>
            <a:t>Autoriteti lokal që ka iniciuar procedurën e NJN-së merr përgjigje</a:t>
          </a:r>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sq-AL" b="1">
              <a:cs typeface="Arial" panose="020B0604020202020204" pitchFamily="34" charset="0"/>
            </a:rPr>
            <a:t>Hapi 9</a:t>
          </a:r>
          <a:r>
            <a:rPr lang="sq-AL"/>
            <a:t>: </a:t>
          </a:r>
          <a:r>
            <a:rPr lang="sq-AL" i="1"/>
            <a:t>Autoriteti lokal shqyrton përgjigjen dhe merr vendim në lidhje me hapat e mëtejshëm, duke përfshirë kërkesë shtesë</a:t>
          </a:r>
          <a:r>
            <a:rPr lang="sq-AL" i="1">
              <a:cs typeface="Arial" panose="020B0604020202020204" pitchFamily="34" charset="0"/>
            </a:rPr>
            <a:t> </a:t>
          </a:r>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t>
        <a:bodyPr/>
        <a:lstStyle/>
        <a:p>
          <a:endParaRPr lang="en-US"/>
        </a:p>
      </dgm:t>
    </dgm:pt>
    <dgm:pt modelId="{7F16E418-AF09-4F21-96C0-C435EDA75404}" type="pres">
      <dgm:prSet presAssocID="{F7A60466-050F-4FAB-81C9-333DBBDA5025}" presName="dummyMaxCanvas" presStyleCnt="0">
        <dgm:presLayoutVars/>
      </dgm:prSet>
      <dgm:spPr/>
    </dgm:pt>
    <dgm:pt modelId="{E3892E7C-CF81-4B0E-865C-F62F9E9E8E48}" type="pres">
      <dgm:prSet presAssocID="{F7A60466-050F-4FAB-81C9-333DBBDA5025}" presName="FourNodes_1" presStyleLbl="node1" presStyleIdx="0" presStyleCnt="4">
        <dgm:presLayoutVars>
          <dgm:bulletEnabled val="1"/>
        </dgm:presLayoutVars>
      </dgm:prSet>
      <dgm:spPr/>
      <dgm:t>
        <a:bodyPr/>
        <a:lstStyle/>
        <a:p>
          <a:endParaRPr lang="en-US"/>
        </a:p>
      </dgm:t>
    </dgm:pt>
    <dgm:pt modelId="{AF770465-1E5E-4638-9A1B-92EBE61B5D0C}" type="pres">
      <dgm:prSet presAssocID="{F7A60466-050F-4FAB-81C9-333DBBDA5025}" presName="FourNodes_2" presStyleLbl="node1" presStyleIdx="1" presStyleCnt="4">
        <dgm:presLayoutVars>
          <dgm:bulletEnabled val="1"/>
        </dgm:presLayoutVars>
      </dgm:prSet>
      <dgm:spPr/>
      <dgm:t>
        <a:bodyPr/>
        <a:lstStyle/>
        <a:p>
          <a:endParaRPr lang="en-US"/>
        </a:p>
      </dgm:t>
    </dgm:pt>
    <dgm:pt modelId="{D0B16B8F-93CF-4E2B-91BA-862EF9BD9990}" type="pres">
      <dgm:prSet presAssocID="{F7A60466-050F-4FAB-81C9-333DBBDA5025}" presName="FourNodes_3" presStyleLbl="node1" presStyleIdx="2" presStyleCnt="4">
        <dgm:presLayoutVars>
          <dgm:bulletEnabled val="1"/>
        </dgm:presLayoutVars>
      </dgm:prSet>
      <dgm:spPr/>
      <dgm:t>
        <a:bodyPr/>
        <a:lstStyle/>
        <a:p>
          <a:endParaRPr lang="en-US"/>
        </a:p>
      </dgm:t>
    </dgm:pt>
    <dgm:pt modelId="{A4F61184-0BBF-4AB9-8C6A-810F7F4CEAFF}" type="pres">
      <dgm:prSet presAssocID="{F7A60466-050F-4FAB-81C9-333DBBDA5025}" presName="FourNodes_4" presStyleLbl="node1" presStyleIdx="3" presStyleCnt="4">
        <dgm:presLayoutVars>
          <dgm:bulletEnabled val="1"/>
        </dgm:presLayoutVars>
      </dgm:prSet>
      <dgm:spPr/>
      <dgm:t>
        <a:bodyPr/>
        <a:lstStyle/>
        <a:p>
          <a:endParaRPr lang="en-US"/>
        </a:p>
      </dgm:t>
    </dgm:pt>
    <dgm:pt modelId="{C54CB6C8-8D3F-4FB6-9234-77A6ACED8420}" type="pres">
      <dgm:prSet presAssocID="{F7A60466-050F-4FAB-81C9-333DBBDA5025}" presName="FourConn_1-2" presStyleLbl="fgAccFollowNode1" presStyleIdx="0" presStyleCnt="3">
        <dgm:presLayoutVars>
          <dgm:bulletEnabled val="1"/>
        </dgm:presLayoutVars>
      </dgm:prSet>
      <dgm:spPr/>
      <dgm:t>
        <a:bodyPr/>
        <a:lstStyle/>
        <a:p>
          <a:endParaRPr lang="en-US"/>
        </a:p>
      </dgm:t>
    </dgm:pt>
    <dgm:pt modelId="{85C1F341-FC66-4D97-B213-31D1B3CF0866}" type="pres">
      <dgm:prSet presAssocID="{F7A60466-050F-4FAB-81C9-333DBBDA5025}" presName="FourConn_2-3" presStyleLbl="fgAccFollowNode1" presStyleIdx="1" presStyleCnt="3">
        <dgm:presLayoutVars>
          <dgm:bulletEnabled val="1"/>
        </dgm:presLayoutVars>
      </dgm:prSet>
      <dgm:spPr/>
      <dgm:t>
        <a:bodyPr/>
        <a:lstStyle/>
        <a:p>
          <a:endParaRPr lang="en-US"/>
        </a:p>
      </dgm:t>
    </dgm:pt>
    <dgm:pt modelId="{53FA1314-161C-4363-B4BB-A334788502EF}" type="pres">
      <dgm:prSet presAssocID="{F7A60466-050F-4FAB-81C9-333DBBDA5025}" presName="FourConn_3-4" presStyleLbl="fgAccFollowNode1" presStyleIdx="2" presStyleCnt="3">
        <dgm:presLayoutVars>
          <dgm:bulletEnabled val="1"/>
        </dgm:presLayoutVars>
      </dgm:prSet>
      <dgm:spPr/>
      <dgm:t>
        <a:bodyPr/>
        <a:lstStyle/>
        <a:p>
          <a:endParaRPr lang="en-US"/>
        </a:p>
      </dgm:t>
    </dgm:pt>
    <dgm:pt modelId="{F1BBA345-32CF-4F37-9B73-609E1C2A1C74}" type="pres">
      <dgm:prSet presAssocID="{F7A60466-050F-4FAB-81C9-333DBBDA5025}" presName="FourNodes_1_text" presStyleLbl="node1" presStyleIdx="3" presStyleCnt="4">
        <dgm:presLayoutVars>
          <dgm:bulletEnabled val="1"/>
        </dgm:presLayoutVars>
      </dgm:prSet>
      <dgm:spPr/>
      <dgm:t>
        <a:bodyPr/>
        <a:lstStyle/>
        <a:p>
          <a:endParaRPr lang="en-US"/>
        </a:p>
      </dgm:t>
    </dgm:pt>
    <dgm:pt modelId="{6E142851-0FC3-47AB-8F20-1CEF69FAA88D}" type="pres">
      <dgm:prSet presAssocID="{F7A60466-050F-4FAB-81C9-333DBBDA5025}" presName="FourNodes_2_text" presStyleLbl="node1" presStyleIdx="3" presStyleCnt="4">
        <dgm:presLayoutVars>
          <dgm:bulletEnabled val="1"/>
        </dgm:presLayoutVars>
      </dgm:prSet>
      <dgm:spPr/>
      <dgm:t>
        <a:bodyPr/>
        <a:lstStyle/>
        <a:p>
          <a:endParaRPr lang="en-US"/>
        </a:p>
      </dgm:t>
    </dgm:pt>
    <dgm:pt modelId="{C189177F-CB18-45F5-8095-CE0661086265}" type="pres">
      <dgm:prSet presAssocID="{F7A60466-050F-4FAB-81C9-333DBBDA5025}" presName="FourNodes_3_text" presStyleLbl="node1" presStyleIdx="3" presStyleCnt="4">
        <dgm:presLayoutVars>
          <dgm:bulletEnabled val="1"/>
        </dgm:presLayoutVars>
      </dgm:prSet>
      <dgm:spPr/>
      <dgm:t>
        <a:bodyPr/>
        <a:lstStyle/>
        <a:p>
          <a:endParaRPr lang="en-US"/>
        </a:p>
      </dgm:t>
    </dgm:pt>
    <dgm:pt modelId="{35D217BB-B869-4299-9939-EF61A0898F34}" type="pres">
      <dgm:prSet presAssocID="{F7A60466-050F-4FAB-81C9-333DBBDA5025}" presName="FourNodes_4_text" presStyleLbl="node1" presStyleIdx="3" presStyleCnt="4">
        <dgm:presLayoutVars>
          <dgm:bulletEnabled val="1"/>
        </dgm:presLayoutVars>
      </dgm:prSet>
      <dgm:spPr/>
      <dgm:t>
        <a:bodyPr/>
        <a:lstStyle/>
        <a:p>
          <a:endParaRPr lang="en-US"/>
        </a:p>
      </dgm:t>
    </dgm:pt>
  </dgm:ptLst>
  <dgm:cxnLst>
    <dgm:cxn modelId="{93CD1CEE-6062-4FC6-AC69-C863AF756720}" type="presOf" srcId="{7A452A7C-B6BC-4B77-9442-DD3FF081B7B6}" destId="{E3892E7C-CF81-4B0E-865C-F62F9E9E8E48}" srcOrd="0" destOrd="0" presId="urn:microsoft.com/office/officeart/2005/8/layout/vProcess5"/>
    <dgm:cxn modelId="{354015FF-52B5-4958-9243-AA1678C00FCE}" type="presOf" srcId="{CCF26C20-3D67-4A0F-A86B-F7ECF91E0B57}" destId="{C54CB6C8-8D3F-4FB6-9234-77A6ACED8420}" srcOrd="0"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E5A9F59E-C50C-42E5-A966-A07B2C098A89}" type="presOf" srcId="{03E8CFDF-6B2F-4591-AC43-5F25F37959DB}" destId="{C189177F-CB18-45F5-8095-CE0661086265}" srcOrd="1" destOrd="0" presId="urn:microsoft.com/office/officeart/2005/8/layout/vProcess5"/>
    <dgm:cxn modelId="{8EE373FD-4C7A-4896-943F-11B9917D5FF9}" type="presOf" srcId="{7130FFAE-23E2-42AB-8DF9-3E3B606EA1F1}" destId="{53FA1314-161C-4363-B4BB-A334788502EF}" srcOrd="0"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58FDC577-A3D2-4C48-8276-C62CF69418DA}" type="presOf" srcId="{7A452A7C-B6BC-4B77-9442-DD3FF081B7B6}" destId="{F1BBA345-32CF-4F37-9B73-609E1C2A1C74}" srcOrd="1"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CD2B2168-EEA4-4A0B-9DB4-08C00B2A43FB}" type="presOf" srcId="{03E8CFDF-6B2F-4591-AC43-5F25F37959DB}" destId="{D0B16B8F-93CF-4E2B-91BA-862EF9BD9990}" srcOrd="0" destOrd="0" presId="urn:microsoft.com/office/officeart/2005/8/layout/vProcess5"/>
    <dgm:cxn modelId="{50B99856-B0F9-4847-8C28-192EC7B4949C}" type="presOf" srcId="{D2C43026-6EBC-40E9-8051-6F477BFA81E0}" destId="{AF770465-1E5E-4638-9A1B-92EBE61B5D0C}" srcOrd="0" destOrd="0" presId="urn:microsoft.com/office/officeart/2005/8/layout/vProcess5"/>
    <dgm:cxn modelId="{70F512CE-4529-4173-8C39-686AAF06590A}" type="presOf" srcId="{6251F902-B282-4E45-A2C3-054B87D1F06C}" destId="{85C1F341-FC66-4D97-B213-31D1B3CF0866}" srcOrd="0" destOrd="0" presId="urn:microsoft.com/office/officeart/2005/8/layout/vProcess5"/>
    <dgm:cxn modelId="{CC822C0C-15C9-42DF-B53B-5920AAC30432}" type="presOf" srcId="{D67B9855-30CA-4B69-8E89-B58AECE74B0D}" destId="{A4F61184-0BBF-4AB9-8C6A-810F7F4CEAFF}" srcOrd="0" destOrd="0" presId="urn:microsoft.com/office/officeart/2005/8/layout/vProcess5"/>
    <dgm:cxn modelId="{1D16D883-A9B5-403D-A48D-B001C550562F}" type="presOf" srcId="{D67B9855-30CA-4B69-8E89-B58AECE74B0D}" destId="{35D217BB-B869-4299-9939-EF61A0898F34}" srcOrd="1"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C4D3E527-062F-40F0-AF0A-7E1AB1124921}" type="presOf" srcId="{D2C43026-6EBC-40E9-8051-6F477BFA81E0}" destId="{6E142851-0FC3-47AB-8F20-1CEF69FAA88D}" srcOrd="1"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0040AAA2-9ADE-4DCC-87B4-465D77239AD0}" type="presParOf" srcId="{D49D3713-8B36-49A1-A871-289F50659A31}" destId="{E3892E7C-CF81-4B0E-865C-F62F9E9E8E48}" srcOrd="1" destOrd="0" presId="urn:microsoft.com/office/officeart/2005/8/layout/vProcess5"/>
    <dgm:cxn modelId="{8E1F7E62-B0D7-4EB0-8E4E-C7E5DB5FFA33}" type="presParOf" srcId="{D49D3713-8B36-49A1-A871-289F50659A31}" destId="{AF770465-1E5E-4638-9A1B-92EBE61B5D0C}" srcOrd="2" destOrd="0" presId="urn:microsoft.com/office/officeart/2005/8/layout/vProcess5"/>
    <dgm:cxn modelId="{81F7EB90-4E52-44D7-8A7F-0200A2F9CCA0}" type="presParOf" srcId="{D49D3713-8B36-49A1-A871-289F50659A31}" destId="{D0B16B8F-93CF-4E2B-91BA-862EF9BD9990}" srcOrd="3" destOrd="0" presId="urn:microsoft.com/office/officeart/2005/8/layout/vProcess5"/>
    <dgm:cxn modelId="{68E70673-CB57-407B-8473-7F40D06FB994}" type="presParOf" srcId="{D49D3713-8B36-49A1-A871-289F50659A31}" destId="{A4F61184-0BBF-4AB9-8C6A-810F7F4CEAFF}" srcOrd="4" destOrd="0" presId="urn:microsoft.com/office/officeart/2005/8/layout/vProcess5"/>
    <dgm:cxn modelId="{59FE3E7E-BB55-4D44-AE79-35ED6508B88B}" type="presParOf" srcId="{D49D3713-8B36-49A1-A871-289F50659A31}" destId="{C54CB6C8-8D3F-4FB6-9234-77A6ACED8420}" srcOrd="5" destOrd="0" presId="urn:microsoft.com/office/officeart/2005/8/layout/vProcess5"/>
    <dgm:cxn modelId="{1310EF75-94B7-4B55-B7F7-5D47750A3D42}" type="presParOf" srcId="{D49D3713-8B36-49A1-A871-289F50659A31}" destId="{85C1F341-FC66-4D97-B213-31D1B3CF0866}" srcOrd="6" destOrd="0" presId="urn:microsoft.com/office/officeart/2005/8/layout/vProcess5"/>
    <dgm:cxn modelId="{1ABA17DA-3A17-4B11-AD95-EC4C07BFA5CB}" type="presParOf" srcId="{D49D3713-8B36-49A1-A871-289F50659A31}" destId="{53FA1314-161C-4363-B4BB-A334788502EF}" srcOrd="7" destOrd="0" presId="urn:microsoft.com/office/officeart/2005/8/layout/vProcess5"/>
    <dgm:cxn modelId="{E35CA25D-7F20-4FD8-BE18-309FA8E95F8F}" type="presParOf" srcId="{D49D3713-8B36-49A1-A871-289F50659A31}" destId="{F1BBA345-32CF-4F37-9B73-609E1C2A1C74}" srcOrd="8" destOrd="0" presId="urn:microsoft.com/office/officeart/2005/8/layout/vProcess5"/>
    <dgm:cxn modelId="{03281E78-921B-4128-9C41-7295ED87A9F2}" type="presParOf" srcId="{D49D3713-8B36-49A1-A871-289F50659A31}" destId="{6E142851-0FC3-47AB-8F20-1CEF69FAA88D}" srcOrd="9" destOrd="0" presId="urn:microsoft.com/office/officeart/2005/8/layout/vProcess5"/>
    <dgm:cxn modelId="{989C4ADA-B58D-48C3-A77E-3F588037D0C7}" type="presParOf" srcId="{D49D3713-8B36-49A1-A871-289F50659A31}" destId="{C189177F-CB18-45F5-8095-CE0661086265}" srcOrd="10" destOrd="0" presId="urn:microsoft.com/office/officeart/2005/8/layout/vProcess5"/>
    <dgm:cxn modelId="{E3971D62-8F37-42A9-AF8C-53EFD0928EAD}" type="presParOf" srcId="{D49D3713-8B36-49A1-A871-289F50659A31}" destId="{35D217BB-B869-4299-9939-EF61A0898F34}" srcOrd="11" destOrd="0" presId="urn:microsoft.com/office/officeart/2005/8/layout/vProcess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xmlns="" val="1176523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Budapest Convention does not provide definition of the content data. However, there are number of different legal sources which are providing similar descriptions of the term “content data”.</a:t>
            </a:r>
          </a:p>
          <a:p>
            <a:pPr algn="just"/>
            <a:endParaRPr lang="en-US" dirty="0"/>
          </a:p>
          <a:p>
            <a:pPr algn="just"/>
            <a:r>
              <a:rPr lang="en-US" dirty="0"/>
              <a:t>All descriptions and definitions are agreeing that content data represent what is “inside” of the file which is sent over the network.</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xmlns="" val="162167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0" dirty="0"/>
              <a:t>Cloud computing is the on-demand availability of computer system resources, especially data storage (cloud storage) and computing power, without direct active management by the user. The term is generally used to describe data </a:t>
            </a:r>
            <a:r>
              <a:rPr lang="en-GB" b="0" dirty="0" err="1"/>
              <a:t>centers</a:t>
            </a:r>
            <a:r>
              <a:rPr lang="en-GB" b="0" dirty="0"/>
              <a:t> available to many users over the Internet. </a:t>
            </a:r>
          </a:p>
          <a:p>
            <a:pPr algn="just"/>
            <a:endParaRPr lang="en-GB" b="0" dirty="0"/>
          </a:p>
          <a:p>
            <a:pPr algn="just"/>
            <a:r>
              <a:rPr lang="en-GB" b="0" dirty="0"/>
              <a:t>Large clouds, predominant today, often have functions distributed over multiple locations from central servers. If the connection to the user is relatively close, it may be designated an edge server.</a:t>
            </a:r>
          </a:p>
          <a:p>
            <a:pPr algn="just"/>
            <a:endParaRPr lang="en-GB" b="0" dirty="0"/>
          </a:p>
          <a:p>
            <a:pPr algn="just"/>
            <a:r>
              <a:rPr lang="en-GB" b="0" dirty="0"/>
              <a:t>Clouds may be limited to a single organization (enterprise clouds), or be available to many organizations (public cloud). </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xmlns="" val="242745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the most important challenges regarding acquisition of the electronic evidence thru the mutual legal assistance in the criminal matters. Aspects of the challenges have been presented to the delegates during the Introductory Training.</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xmlns="" val="4258011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xmlns="" val="76156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different approaches for the setup of the central and executing authorities for the Mutual Legal Assistance. Depending on the domestic legal framework, including the adopted International treaties, setup may vary. </a:t>
            </a:r>
          </a:p>
          <a:p>
            <a:endParaRPr lang="en-US" dirty="0"/>
          </a:p>
          <a:p>
            <a:r>
              <a:rPr lang="en-US" dirty="0"/>
              <a:t>Delegates should be encouraged to present situation in their country.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xmlns="" val="2628205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xmlns="" val="307548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Recommendations are taken from the T-CY MLA Assessment Report from 2014 and are self-explanatory. Expert should underline the importance of the implementation of concepts and ideas presented and advised. </a:t>
            </a:r>
          </a:p>
          <a:p>
            <a:endParaRPr lang="en-US" dirty="0"/>
          </a:p>
          <a:p>
            <a:r>
              <a:rPr lang="en-US" dirty="0"/>
              <a:t>Delegates should be encouraged to read the Assessment Report which can be found on https://rm.coe.int/t-cy-2017-2-mla-follow-up-rep/168076d55f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xmlns="" val="134170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xmlns="" val="4258752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and following slides are describing usual practical steps in the MLA proceedings. Steps are self-explanatory and should be well known to criminal law practitioners since they are corresponding to the domestic case proceeding with an addition of the international element.</a:t>
            </a:r>
          </a:p>
          <a:p>
            <a:endParaRPr lang="en-US" dirty="0"/>
          </a:p>
          <a:p>
            <a:r>
              <a:rPr lang="en-US" dirty="0"/>
              <a:t>Step 1: precondition for labeling the case as an MLA is establishing of the international element in the case in accordance with the law.</a:t>
            </a:r>
          </a:p>
          <a:p>
            <a:r>
              <a:rPr lang="en-US" dirty="0"/>
              <a:t>Step 2: conducting authority should thoroughly analyze the case and determine which facts need to be obtained</a:t>
            </a:r>
          </a:p>
          <a:p>
            <a:r>
              <a:rPr lang="en-US" dirty="0"/>
              <a:t>Step 3: level of the information can be different due to the different stages of the proceedings</a:t>
            </a:r>
          </a:p>
          <a:p>
            <a:r>
              <a:rPr lang="en-US" dirty="0"/>
              <a:t>Step 4: informal and formal assistance vary in speed, what is previously explained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xmlns="" val="796733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5: MLA proceeding can be and is extensively time consuming. Still, awaiting authorities should not depend only on the respond to it. They should act proactively and undertake all necessary measures which can be proceeded while waiting for an answer. Delegates should be inquired what that can be.</a:t>
            </a:r>
          </a:p>
          <a:p>
            <a:endParaRPr lang="en-US" dirty="0"/>
          </a:p>
          <a:p>
            <a:r>
              <a:rPr lang="en-US" dirty="0"/>
              <a:t>Step 6: requested state receives the </a:t>
            </a:r>
            <a:r>
              <a:rPr lang="en-US" dirty="0" err="1"/>
              <a:t>LoR</a:t>
            </a:r>
            <a:r>
              <a:rPr lang="en-US" dirty="0"/>
              <a:t> and starts local proceeding which can be also different as previously described on the requesting side.</a:t>
            </a:r>
          </a:p>
          <a:p>
            <a:endParaRPr lang="en-US" dirty="0"/>
          </a:p>
          <a:p>
            <a:r>
              <a:rPr lang="en-US" dirty="0"/>
              <a:t>Step 7: respond in sent back in accordance with the local factual and legal possibilities.</a:t>
            </a:r>
          </a:p>
          <a:p>
            <a:endParaRPr lang="en-US" dirty="0"/>
          </a:p>
          <a:p>
            <a:r>
              <a:rPr lang="en-US" dirty="0"/>
              <a:t>Step 8 and 9: respond is received, and it is analyzed. Additional </a:t>
            </a:r>
            <a:r>
              <a:rPr lang="en-US" dirty="0" err="1"/>
              <a:t>LoR</a:t>
            </a:r>
            <a:r>
              <a:rPr lang="en-US" dirty="0"/>
              <a:t> either as the clarification, addendum or a completely new one on the basis on the established facts from the first </a:t>
            </a:r>
            <a:r>
              <a:rPr lang="en-US" dirty="0" err="1"/>
              <a:t>LoR</a:t>
            </a:r>
            <a:r>
              <a:rPr lang="en-US" dirty="0"/>
              <a:t>, is at hands.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xmlns="" val="4087735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agenda. Delegates should have a copy of it in their possession.</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xmlns="" val="12245551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xmlns="" val="296491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xmlns="" val="30748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possibility that requested authorities will ask for the additional information, legal justification or similar. Requesting authority should be aware of it and ready to respond promptly.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xmlns="" val="26077981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Delegates are invited to share their experience.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xmlns="" val="7307835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xmlns="" val="2035453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Case study of the real case from 2020. Additional material about it is provided in the training pack.</a:t>
            </a:r>
          </a:p>
          <a:p>
            <a:endParaRPr lang="en-US" dirty="0"/>
          </a:p>
          <a:p>
            <a:r>
              <a:rPr lang="en-US" dirty="0"/>
              <a:t>Depending on the circumstances, work can be organized in the groups with allocated time for analysis of the synopsis and drafting the conclusions, or expert can keep the audience as one group and go with delegates together through the analysis and conclusions.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xmlns="" val="10578100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xmlns="" val="380487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xmlns="" val="24373616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xmlns="" val="3712665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xmlns="" val="986379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xmlns="" val="9604601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xmlns="" val="3003929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final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xmlns="" val="154767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This slide presents quick recapitulation of definitions, information and explanations about most typical types of computer data in use today. This is already presented to the delegates within sessions about Budapest Convention articles (1 and 18), electronic evidence and similar.</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xmlns="" val="3171258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Simpler explanation of information presented in the previous slide.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xmlns="" val="1006018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Additional information about the substance of the information which is subscriber information, traffic, content and cloud data.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xmlns="" val="4046560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b="0" dirty="0">
                <a:solidFill>
                  <a:srgbClr val="555555"/>
                </a:solidFill>
                <a:effectLst/>
              </a:rPr>
              <a:t>Basic subscriber information is firstly defined by the telephone communication companies and means: (A) Name, (B) address, (C) local and long distance telephone connection records or records of session times and durations, (D) length of service, including start date, and types of services utilized, (E) telephone or instrument number or other subscriber number or identity, including any assigned Internet protocol address, and (F) means and source of payment for such service, including any credit card or bank account number.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b="0" dirty="0">
              <a:solidFill>
                <a:srgbClr val="555555"/>
              </a:solidFill>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b="0" dirty="0">
                <a:solidFill>
                  <a:srgbClr val="555555"/>
                </a:solidFill>
                <a:effectLst/>
              </a:rPr>
              <a:t>Today it’s implemented for the subscribers of the Internet Service Providers for the purpose of accessing the Internet.</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xmlns="" val="2511214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In principle, BSI refers to any information held by the administration of a service provider relating to a subscriber to its services. Subscriber information may be contained in the form of computer data or any other form, such as paper records.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As subscriber information includes forms of data other than just computer data, a special provision has been included in the article to address this type of information. "Subscriber" is intended to include a broad range of service provider clients, from persons holding paid subscriptions, to those paying on a per-use basis, to those receiving free services. It also includes information concerning persons entitled to use the subscriber’s account.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In the course of a criminal investigation, subscriber information may be needed primarily in two specific situations. First, subscriber information is needed to identify which services and related technical measures have been used or are being used by a subscriber, such as the type of telephone service used (e.g., mobile), type of other associated services used (e.g., call forwarding, voice-mail, etc.), telephone number or other technical address (e.g., e-mail address).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Second, when a technical address is known, subscriber information is needed in order to assist in establishing the identity of the person concerned. Other subscriber information, such as commercial information about billing and payment records of the subscriber may also be relevant to criminal investigations, especially where the crime under investigation involves computer fraud or other economic crime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xmlns="" val="4207218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This data is generated by computers in the chain of communication in order to route a communication from its origin to its destination. It is therefore auxiliary to the communication itself.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In case of an investigation of a criminal offence committed in relation to a computer system, traffic data is needed to trace the source of a communication as a starting point for collecting further evidence or as part of the evidence of the offence. Traffic data might last only ephemerally, which makes it necessary to order its expeditious preservation. Consequently, its rapid disclosure may be necessary to discern the communication's route in order to collect further evidence before it is deleted or to identify a suspect. The ordinary procedure for the collection and disclosure of computer data might therefore be insufficient.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Moreover, the collection of this data is regarded in principle to be less intrusive since as such it doesn't reveal the content of the communication which is regarded to be more sensitive.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xmlns="" val="2033428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search?q=budapest+convention&amp;client=firefox-b-d&amp;tbm=isch&amp;source=iu&amp;ictx=1&amp;fir=ZZ7-eGVsgWp-4M%2C3KYhsb_5-Pi7FM%2C%2Fm%2F0fz_nr&amp;vet=1&amp;usg=AI4_-kSJDlP6Pr2ZoTW71_tmQNmWSirr8g&amp;sa=X&amp;ved=2ahUKEwjp7IWV0u3rAhVw-SoKHXmpBjYQ_B16BAgTEA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81.png"/><Relationship Id="rId4" Type="http://schemas.microsoft.com/office/2017/06/relationships/model3d" Target="../media/model3d1.glb"/></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www.coe.int/documents/8475493/52004869/FotoJet+%281%29.jpg/c45f3b85-1d37-b73e-bffa-6fa22ff908ab&amp;imgrefurl=https://www.coe.int/en/web/cybercrime/-/the-coe-standard-operating-procedures-for-the-collection-analysis-and-presentation-of-electronic-evidence-have-been-released&amp;tbnid=zrU4UzEl0OUWJM&amp;vet=12ahUKEwig_tDL0-3rAhWCk6QKHeeBDDAQMygEegUIARCsAQ..i&amp;docid=gkXd6B1mxcCGCM&amp;w=870&amp;h=489&amp;q=electronic%20evidence&amp;client=firefox-b-d&amp;ved=2ahUKEwig_tDL0-3rAhWCk6QKHeeBDDAQMygEegUIARCsA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www.google.com/imgres?imgurl=https://www.simplilearn.com/ice9/free_resources_article_thumb/What_is_Data_Types_of_Data_and_How_To_Analyze_Data.jpg&amp;imgrefurl=https://www.simplilearn.com/what-is-data-article&amp;tbnid=1UG-ZP1lhdESkM&amp;vet=12ahUKEwi5rPSWze3rAhUJ16QKHYKtANMQMygNegUIARC7AQ..i&amp;docid=_VmfOCU-RFECDM&amp;w=848&amp;h=477&amp;q=electronic%20data%20types&amp;client=firefox-b-d&amp;ved=2ahUKEwi5rPSWze3rAhUJ16QKHYKtANMQMygNegUIARC7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454030"/>
            <a:ext cx="8750206" cy="4924425"/>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2.2 </a:t>
            </a:r>
          </a:p>
          <a:p>
            <a:pPr marL="0" indent="0" algn="ctr">
              <a:buFont typeface="Arial" charset="0"/>
              <a:buNone/>
              <a:defRPr/>
            </a:pPr>
            <a:r>
              <a:rPr lang="sq-AL" sz="3200" b="1">
                <a:solidFill>
                  <a:schemeClr val="tx2"/>
                </a:solidFill>
              </a:rPr>
              <a:t>Zbatimi i marrjes së provave elektronike përmes mekanizmave të bashkëpunimit ndërkombëtar</a:t>
            </a:r>
          </a:p>
          <a:p>
            <a:pPr marL="0" indent="0" algn="ctr">
              <a:buFont typeface="Arial" charset="0"/>
              <a:buNone/>
              <a:defRPr/>
            </a:pPr>
            <a:endParaRPr lang="en-PH" sz="3200" b="1" dirty="0">
              <a:solidFill>
                <a:schemeClr val="tx2"/>
              </a:solidFill>
            </a:endParaRPr>
          </a:p>
          <a:p>
            <a:pPr marL="0" indent="0" algn="ctr">
              <a:buFont typeface="Arial" charset="0"/>
              <a:buNone/>
              <a:defRPr/>
            </a:pPr>
            <a:r>
              <a:rPr lang="sq-AL" sz="2800" b="1">
                <a:solidFill>
                  <a:schemeClr val="tx2"/>
                </a:solidFill>
              </a:rPr>
              <a:t>- versioni online -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069177"/>
            <a:ext cx="4572000" cy="5786199"/>
          </a:xfrm>
          <a:prstGeom prst="rect">
            <a:avLst/>
          </a:prstGeom>
        </p:spPr>
        <p:txBody>
          <a:bodyPr>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të trafikut</a:t>
            </a:r>
            <a:r>
              <a:rPr lang="sq-AL"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1000" dirty="0">
              <a:cs typeface="Arial" panose="020B0604020202020204" pitchFamily="34" charset="0"/>
            </a:endParaRPr>
          </a:p>
          <a:p>
            <a:pPr marL="342900" indent="-342900" algn="just">
              <a:buFont typeface="Wingdings" pitchFamily="2" charset="2"/>
              <a:buChar char="ü"/>
            </a:pPr>
            <a:r>
              <a:rPr lang="sq-AL" sz="2100" b="1" dirty="0"/>
              <a:t>Konventa kundër krimeve kibernetike (ETS 185), Neni 1</a:t>
            </a:r>
            <a:r>
              <a:rPr lang="sq-AL" sz="2100" dirty="0"/>
              <a:t>:</a:t>
            </a:r>
          </a:p>
          <a:p>
            <a:pPr marL="342900" indent="-342900" algn="just">
              <a:buFont typeface="Wingdings" pitchFamily="2" charset="2"/>
              <a:buChar char="§"/>
            </a:pPr>
            <a:r>
              <a:rPr lang="sq-AL" sz="2100" dirty="0"/>
              <a:t>Për qëllime të kësaj Konvente:</a:t>
            </a:r>
          </a:p>
          <a:p>
            <a:pPr algn="just">
              <a:buFont typeface="Arial" panose="020B0604020202020204" pitchFamily="34" charset="0"/>
              <a:buChar char="•"/>
            </a:pPr>
            <a:r>
              <a:rPr lang="sq-AL" sz="2100" dirty="0"/>
              <a:t>d.) “të dhënat e trafikut” nënkuptojnë të dhënat kompjuterike </a:t>
            </a:r>
            <a:r>
              <a:rPr lang="sq-AL" sz="2100" b="1" dirty="0"/>
              <a:t>të një komunikimi përmes një sistemi kompjuterik</a:t>
            </a:r>
            <a:r>
              <a:rPr lang="sq-AL" sz="2100" dirty="0"/>
              <a:t>, të </a:t>
            </a:r>
            <a:r>
              <a:rPr lang="sq-AL" sz="2100" dirty="0" err="1"/>
              <a:t>gjeneruara</a:t>
            </a:r>
            <a:r>
              <a:rPr lang="sq-AL" sz="2100" dirty="0"/>
              <a:t> nga një sistem kompjuterik që përbën një pjesë të zinxhirit të komunikimit, </a:t>
            </a:r>
            <a:r>
              <a:rPr lang="sq-AL" sz="2100" b="1" dirty="0"/>
              <a:t>që tregon origjinën e komunikimit, </a:t>
            </a:r>
            <a:r>
              <a:rPr lang="sq-AL" sz="2100" b="1" dirty="0" err="1"/>
              <a:t>destinacionin</a:t>
            </a:r>
            <a:r>
              <a:rPr lang="sq-AL" sz="2100" b="1" dirty="0"/>
              <a:t>, rrugën, kohën, datën, madhësinë, kohëzgjatjen, ose lloje të shërbimeve të tjera themelore</a:t>
            </a:r>
            <a:r>
              <a:rPr lang="sq-AL" sz="2100" dirty="0"/>
              <a:t>.</a:t>
            </a:r>
          </a:p>
          <a:p>
            <a:pPr marL="0" indent="0" algn="just">
              <a:buNone/>
            </a:pPr>
            <a:endParaRPr lang="en-US" sz="2200" dirty="0"/>
          </a:p>
        </p:txBody>
      </p:sp>
      <p:pic>
        <p:nvPicPr>
          <p:cNvPr id="2050" name="Picture 2" descr="Image result for budapest convention">
            <a:hlinkClick r:id="rId4"/>
            <a:extLst>
              <a:ext uri="{FF2B5EF4-FFF2-40B4-BE49-F238E27FC236}">
                <a16:creationId xmlns:a16="http://schemas.microsoft.com/office/drawing/2014/main" xmlns="" id="{AA212368-0EDF-4310-8CE9-7FAFFB7E419F}"/>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174345" y="2310862"/>
            <a:ext cx="2358095" cy="33481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96270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046027"/>
            <a:ext cx="4178678" cy="5509200"/>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të përmbajtjes</a:t>
            </a:r>
            <a:r>
              <a:rPr lang="sq-AL"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1200" dirty="0">
              <a:cs typeface="Arial" panose="020B0604020202020204" pitchFamily="34" charset="0"/>
            </a:endParaRPr>
          </a:p>
          <a:p>
            <a:pPr marL="342900" indent="-342900" algn="just">
              <a:buFont typeface="Arial" panose="020B0604020202020204" pitchFamily="34" charset="0"/>
              <a:buChar char="•"/>
            </a:pPr>
            <a:r>
              <a:rPr lang="sq-AL" sz="2200" dirty="0"/>
              <a:t>“</a:t>
            </a:r>
            <a:r>
              <a:rPr lang="sq-AL" sz="2200" b="1" dirty="0"/>
              <a:t>Të dhëna për përmbajtjen</a:t>
            </a:r>
            <a:r>
              <a:rPr lang="sq-AL" sz="2200" dirty="0"/>
              <a:t>” nuk janë të përkufizuara në Konventë por i referohen përmbajtjes së komunikimit; do të thotë </a:t>
            </a:r>
            <a:r>
              <a:rPr lang="sq-AL" sz="2200" b="1" dirty="0"/>
              <a:t>kuptimit ose domethënies</a:t>
            </a:r>
            <a:r>
              <a:rPr lang="sq-AL" sz="2200" dirty="0"/>
              <a:t> së komunikimit, ose </a:t>
            </a:r>
            <a:r>
              <a:rPr lang="sq-AL" sz="2200" b="1" dirty="0"/>
              <a:t>porosisë ose informatës që bartet</a:t>
            </a:r>
            <a:r>
              <a:rPr lang="sq-AL" sz="2200" dirty="0"/>
              <a:t> përmes komunikimit (përveç të dhënave të trafikut). </a:t>
            </a:r>
          </a:p>
          <a:p>
            <a:pPr marL="342900" indent="-342900" algn="just">
              <a:buFont typeface="Arial" panose="020B0604020202020204" pitchFamily="34" charset="0"/>
              <a:buChar char="•"/>
            </a:pPr>
            <a:r>
              <a:rPr lang="sq-AL" sz="2200" i="1" dirty="0"/>
              <a:t>Raporti shpjegues i Konventës mbi Krimin </a:t>
            </a:r>
            <a:r>
              <a:rPr lang="sq-AL" sz="2200" i="1" dirty="0" err="1"/>
              <a:t>Kibernetik</a:t>
            </a:r>
            <a:r>
              <a:rPr lang="sq-AL" sz="2200" i="1" dirty="0"/>
              <a:t>, seksioni 209</a:t>
            </a:r>
          </a:p>
        </p:txBody>
      </p:sp>
      <p:sp>
        <p:nvSpPr>
          <p:cNvPr id="6" name="Rectangle 5">
            <a:extLst>
              <a:ext uri="{FF2B5EF4-FFF2-40B4-BE49-F238E27FC236}">
                <a16:creationId xmlns:a16="http://schemas.microsoft.com/office/drawing/2014/main" xmlns="" id="{BF5622A4-1462-0B49-BF72-B0E54A13499C}"/>
              </a:ext>
            </a:extLst>
          </p:cNvPr>
          <p:cNvSpPr/>
          <p:nvPr/>
        </p:nvSpPr>
        <p:spPr>
          <a:xfrm>
            <a:off x="4660522" y="1069177"/>
            <a:ext cx="4063064" cy="2585323"/>
          </a:xfrm>
          <a:prstGeom prst="rect">
            <a:avLst/>
          </a:prstGeom>
        </p:spPr>
        <p:txBody>
          <a:bodyPr wrap="square">
            <a:spAutoFit/>
          </a:bodyPr>
          <a:lstStyle/>
          <a:p>
            <a:pPr marL="342900" indent="-342900" algn="just">
              <a:buFont typeface="Arial" panose="020B0604020202020204" pitchFamily="34" charset="0"/>
              <a:buChar char="•"/>
            </a:pPr>
            <a:r>
              <a:rPr lang="sq-AL" sz="2000" b="1" dirty="0"/>
              <a:t>Të dhënat e përmbajtjes përfshijnë çdo të dhënë që përcjell kuptimin ose përmbajtjen e një komunikimi</a:t>
            </a:r>
            <a:r>
              <a:rPr lang="sq-AL" sz="2000" dirty="0"/>
              <a:t> si dhe të dhënat e përpunuara, të ruajtura ose të transmetuara nga programet kompjuterike</a:t>
            </a:r>
            <a:r>
              <a:rPr lang="sq-AL" sz="2200" dirty="0"/>
              <a:t>.</a:t>
            </a:r>
          </a:p>
        </p:txBody>
      </p:sp>
      <mc:AlternateContent xmlns:mc="http://schemas.openxmlformats.org/markup-compatibility/2006">
        <mc:Choice xmlns:am3d="http://schemas.microsoft.com/office/drawing/2017/model3d" xmlns="" Requires="am3d">
          <p:graphicFrame>
            <p:nvGraphicFramePr>
              <p:cNvPr id="5" name="3D Model 4" descr="File folder with contents">
                <a:extLst>
                  <a:ext uri="{FF2B5EF4-FFF2-40B4-BE49-F238E27FC236}">
                    <a16:creationId xmlns:a16="http://schemas.microsoft.com/office/drawing/2014/main" id="{CC0C120A-4857-4C5F-BC05-1F9A87EF797F}"/>
                  </a:ext>
                </a:extLst>
              </p:cNvPr>
              <p:cNvGraphicFramePr>
                <a:graphicFrameLocks noChangeAspect="1"/>
              </p:cNvGraphicFramePr>
              <p:nvPr>
                <p:extLst>
                  <p:ext uri="{D42A27DB-BD31-4B8C-83A1-F6EECF244321}">
                    <p14:modId xmlns:p14="http://schemas.microsoft.com/office/powerpoint/2010/main" val="829012550"/>
                  </p:ext>
                </p:extLst>
              </p:nvPr>
            </p:nvGraphicFramePr>
            <p:xfrm>
              <a:off x="5856726" y="3377291"/>
              <a:ext cx="3093208" cy="3112244"/>
            </p:xfrm>
            <a:graphic>
              <a:graphicData uri="http://schemas.microsoft.com/office/drawing/2017/model3d">
                <am3d:model3d r:embed="rId4">
                  <am3d:spPr>
                    <a:xfrm>
                      <a:off x="0" y="0"/>
                      <a:ext cx="3093208" cy="3112244"/>
                    </a:xfrm>
                    <a:prstGeom prst="rect">
                      <a:avLst/>
                    </a:prstGeom>
                  </am3d:spPr>
                  <am3d:camera>
                    <am3d:pos x="0" y="0" z="61547015"/>
                    <am3d:up dx="0" dy="36000000" dz="0"/>
                    <am3d:lookAt x="0" y="0" z="0"/>
                    <am3d:perspective fov="2700000"/>
                  </am3d:camera>
                  <am3d:trans>
                    <am3d:meterPerModelUnit n="5746901" d="1000000"/>
                    <am3d:preTrans dx="0" dy="-13710234" dz="362805"/>
                    <am3d:scale>
                      <am3d:sx n="1000000" d="1000000"/>
                      <am3d:sy n="1000000" d="1000000"/>
                      <am3d:sz n="1000000" d="1000000"/>
                    </am3d:scale>
                    <am3d:rot ax="472991" ay="3127645" az="374251"/>
                    <am3d:postTrans dx="0" dy="0" dz="0"/>
                  </am3d:trans>
                  <am3d:raster rName="Office3DRenderer" rVer="16.0.8326">
                    <am3d:blip r:embed="rId5"/>
                  </am3d:raster>
                  <am3d:objViewport viewportSz="406399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File folder with contents">
                <a:extLst>
                  <a:ext uri="{FF2B5EF4-FFF2-40B4-BE49-F238E27FC236}">
                    <a16:creationId xmlns:a16="http://schemas.microsoft.com/office/drawing/2014/main" xmlns="" id="{CC0C120A-4857-4C5F-BC05-1F9A87EF797F}"/>
                  </a:ext>
                </a:extLst>
              </p:cNvPr>
              <p:cNvPicPr>
                <a:picLocks noGrp="1" noRot="1" noChangeAspect="1" noMove="1" noResize="1" noEditPoints="1" noAdjustHandles="1" noChangeArrowheads="1" noChangeShapeType="1" noCrop="1"/>
              </p:cNvPicPr>
              <p:nvPr/>
            </p:nvPicPr>
            <p:blipFill>
              <a:blip r:embed="rId6"/>
              <a:stretch>
                <a:fillRect/>
              </a:stretch>
            </p:blipFill>
            <p:spPr>
              <a:xfrm>
                <a:off x="5856726" y="3377291"/>
                <a:ext cx="3093208" cy="3112244"/>
              </a:xfrm>
              <a:prstGeom prst="rect">
                <a:avLst/>
              </a:prstGeom>
            </p:spPr>
          </p:pic>
        </mc:Fallback>
      </mc:AlternateContent>
    </p:spTree>
    <p:extLst>
      <p:ext uri="{BB962C8B-B14F-4D97-AF65-F5344CB8AC3E}">
        <p14:creationId xmlns:p14="http://schemas.microsoft.com/office/powerpoint/2010/main" xmlns="" val="238849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25546"/>
            <a:ext cx="4483478" cy="5724644"/>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në </a:t>
            </a:r>
            <a:r>
              <a:rPr lang="sq-AL" sz="2200" b="1" dirty="0" err="1">
                <a:ea typeface="Times New Roman" panose="02020603050405020304" pitchFamily="18" charset="0"/>
                <a:cs typeface="Arial" panose="020B0604020202020204" pitchFamily="34" charset="0"/>
              </a:rPr>
              <a:t>cloud</a:t>
            </a:r>
            <a:r>
              <a:rPr lang="sq-AL" sz="2200" b="1" dirty="0">
                <a:ea typeface="Times New Roman" panose="02020603050405020304" pitchFamily="18" charset="0"/>
                <a:cs typeface="Arial" panose="020B0604020202020204" pitchFamily="34" charset="0"/>
              </a:rPr>
              <a:t> - re</a:t>
            </a:r>
            <a:r>
              <a:rPr lang="sq-AL"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ü"/>
            </a:pPr>
            <a:r>
              <a:rPr lang="sq-AL" sz="2000" b="1" dirty="0">
                <a:ea typeface="Times New Roman" panose="02020603050405020304" pitchFamily="18" charset="0"/>
                <a:cs typeface="Arial" panose="020B0604020202020204" pitchFamily="34" charset="0"/>
              </a:rPr>
              <a:t>Përkufizimi i </a:t>
            </a:r>
            <a:r>
              <a:rPr lang="sq-AL" sz="2000" b="1" dirty="0" err="1">
                <a:ea typeface="Times New Roman" panose="02020603050405020304" pitchFamily="18" charset="0"/>
                <a:cs typeface="Arial" panose="020B0604020202020204" pitchFamily="34" charset="0"/>
              </a:rPr>
              <a:t>Wikipedia</a:t>
            </a:r>
            <a:r>
              <a:rPr lang="sq-AL" sz="2000" dirty="0">
                <a:ea typeface="Times New Roman" panose="02020603050405020304" pitchFamily="18" charset="0"/>
                <a:cs typeface="Arial" panose="020B0604020202020204" pitchFamily="34" charset="0"/>
              </a:rPr>
              <a:t>:</a:t>
            </a:r>
          </a:p>
          <a:p>
            <a:pPr marL="342900" indent="-342900">
              <a:spcAft>
                <a:spcPts val="0"/>
              </a:spcAft>
              <a:buFont typeface="Arial" panose="020B0604020202020204" pitchFamily="34" charset="0"/>
              <a:buChar char="•"/>
            </a:pPr>
            <a:r>
              <a:rPr lang="sq-AL" sz="2000" b="1" dirty="0"/>
              <a:t>Ruajtja në </a:t>
            </a:r>
            <a:r>
              <a:rPr lang="sq-AL" sz="2000" b="1" dirty="0" err="1"/>
              <a:t>cloud</a:t>
            </a:r>
            <a:r>
              <a:rPr lang="sq-AL" sz="2000" b="1" dirty="0"/>
              <a:t> është një model i ruajtjes së të dhënave kompjuterike</a:t>
            </a:r>
            <a:r>
              <a:rPr lang="sq-AL" sz="2000" dirty="0"/>
              <a:t> në të cilën të dhënat digjitale ruhen në grumbullime logjike (</a:t>
            </a:r>
            <a:r>
              <a:rPr lang="sq-AL" sz="2000" dirty="0" err="1"/>
              <a:t>logical</a:t>
            </a:r>
            <a:r>
              <a:rPr lang="sq-AL" sz="2000" dirty="0"/>
              <a:t> </a:t>
            </a:r>
            <a:r>
              <a:rPr lang="sq-AL" sz="2000" dirty="0" err="1"/>
              <a:t>pools</a:t>
            </a:r>
            <a:r>
              <a:rPr lang="sq-AL" sz="2000" dirty="0"/>
              <a:t>). </a:t>
            </a:r>
          </a:p>
          <a:p>
            <a:pPr marL="342900" indent="-342900" algn="just">
              <a:spcAft>
                <a:spcPts val="0"/>
              </a:spcAft>
              <a:buFont typeface="Arial" panose="020B0604020202020204" pitchFamily="34" charset="0"/>
              <a:buChar char="•"/>
            </a:pPr>
            <a:r>
              <a:rPr lang="sq-AL" sz="2000" b="1" dirty="0"/>
              <a:t>Ruajtja fizike përfshin </a:t>
            </a:r>
            <a:r>
              <a:rPr lang="sq-AL" sz="2000" b="1" dirty="0" err="1"/>
              <a:t>servera</a:t>
            </a:r>
            <a:r>
              <a:rPr lang="sq-AL" sz="2000" dirty="0"/>
              <a:t> të shumtë (ndonjëherë në shumë vende), dhe mjedisi fizik zakonisht zotërohet dhe menaxhohet nga një kompani </a:t>
            </a:r>
            <a:r>
              <a:rPr lang="sq-AL" sz="2000" dirty="0" err="1"/>
              <a:t>host</a:t>
            </a:r>
            <a:r>
              <a:rPr lang="sq-AL" sz="2000" dirty="0"/>
              <a:t> (nikoqire). </a:t>
            </a:r>
          </a:p>
          <a:p>
            <a:pPr marL="342900" indent="-342900">
              <a:spcAft>
                <a:spcPts val="0"/>
              </a:spcAft>
              <a:buFont typeface="Arial" panose="020B0604020202020204" pitchFamily="34" charset="0"/>
              <a:buChar char="•"/>
            </a:pPr>
            <a:r>
              <a:rPr lang="sq-AL" sz="2000" b="1" dirty="0"/>
              <a:t>Këta ofrues të hapësirës ruajtëse janë përgjegjës</a:t>
            </a:r>
            <a:r>
              <a:rPr lang="sq-AL" sz="2000" dirty="0"/>
              <a:t> për mbajtjen e të dhënave në dispozicion dhe të qasshme.</a:t>
            </a:r>
          </a:p>
        </p:txBody>
      </p:sp>
      <p:sp>
        <p:nvSpPr>
          <p:cNvPr id="6" name="Rectangle 5">
            <a:extLst>
              <a:ext uri="{FF2B5EF4-FFF2-40B4-BE49-F238E27FC236}">
                <a16:creationId xmlns:a16="http://schemas.microsoft.com/office/drawing/2014/main" xmlns="" id="{BF5622A4-1462-0B49-BF72-B0E54A13499C}"/>
              </a:ext>
            </a:extLst>
          </p:cNvPr>
          <p:cNvSpPr/>
          <p:nvPr/>
        </p:nvSpPr>
        <p:spPr>
          <a:xfrm>
            <a:off x="4667903" y="952123"/>
            <a:ext cx="4109545" cy="6155531"/>
          </a:xfrm>
          <a:prstGeom prst="rect">
            <a:avLst/>
          </a:prstGeom>
        </p:spPr>
        <p:txBody>
          <a:bodyPr wrap="square">
            <a:spAutoFit/>
          </a:bodyPr>
          <a:lstStyle/>
          <a:p>
            <a:pPr marL="342900" indent="-342900" algn="just">
              <a:buFont typeface="Wingdings" pitchFamily="2" charset="2"/>
              <a:buChar char="ü"/>
            </a:pPr>
            <a:r>
              <a:rPr lang="sq-AL" sz="2200" b="1" dirty="0"/>
              <a:t>Përkufizimet e Jurisprudencës (vendi anëtar i T-CY - Serbia - shembull):</a:t>
            </a:r>
          </a:p>
          <a:p>
            <a:pPr marL="342900" indent="-342900" algn="just">
              <a:buFont typeface="Arial" panose="020B0604020202020204" pitchFamily="34" charset="0"/>
              <a:buChar char="•"/>
            </a:pPr>
            <a:endParaRPr lang="en-US" sz="800" b="1" dirty="0"/>
          </a:p>
          <a:p>
            <a:pPr marL="342900" indent="-342900" algn="just">
              <a:buFont typeface="Arial" panose="020B0604020202020204" pitchFamily="34" charset="0"/>
              <a:buChar char="•"/>
            </a:pPr>
            <a:r>
              <a:rPr lang="sq-AL" sz="2000" b="1" dirty="0" err="1">
                <a:ea typeface="Verdana" panose="020B0604030504040204" pitchFamily="34" charset="0"/>
                <a:cs typeface="Arial" panose="020B0604020202020204" pitchFamily="34" charset="0"/>
              </a:rPr>
              <a:t>cloud</a:t>
            </a:r>
            <a:r>
              <a:rPr lang="sq-AL" sz="2000" b="1" dirty="0">
                <a:ea typeface="Verdana" panose="020B0604030504040204" pitchFamily="34" charset="0"/>
                <a:cs typeface="Arial" panose="020B0604020202020204" pitchFamily="34" charset="0"/>
              </a:rPr>
              <a:t> data </a:t>
            </a:r>
            <a:r>
              <a:rPr lang="sq-AL" sz="2000" dirty="0">
                <a:ea typeface="Verdana" panose="020B0604030504040204" pitchFamily="34" charset="0"/>
                <a:cs typeface="Arial" panose="020B0604020202020204" pitchFamily="34" charset="0"/>
              </a:rPr>
              <a:t>– </a:t>
            </a:r>
            <a:r>
              <a:rPr lang="sq-AL" sz="2000" i="1" dirty="0">
                <a:ea typeface="Verdana" panose="020B0604030504040204" pitchFamily="34" charset="0"/>
                <a:cs typeface="Arial" panose="020B0604020202020204" pitchFamily="34" charset="0"/>
              </a:rPr>
              <a:t>të dhënat e ruajtura shpesh në paketa të ndara nga algoritmi i veçantë i programit në </a:t>
            </a:r>
            <a:r>
              <a:rPr lang="sq-AL" sz="2000" i="1" dirty="0" err="1">
                <a:ea typeface="Verdana" panose="020B0604030504040204" pitchFamily="34" charset="0"/>
                <a:cs typeface="Arial" panose="020B0604020202020204" pitchFamily="34" charset="0"/>
              </a:rPr>
              <a:t>servera</a:t>
            </a:r>
            <a:r>
              <a:rPr lang="sq-AL" sz="2000" i="1" dirty="0">
                <a:ea typeface="Verdana" panose="020B0604030504040204" pitchFamily="34" charset="0"/>
                <a:cs typeface="Arial" panose="020B0604020202020204" pitchFamily="34" charset="0"/>
              </a:rPr>
              <a:t> të dedikuar të instaluar në vende të ndryshme dhe të zhvendosura në përputhje me ngarkesën e programit/sistemit</a:t>
            </a:r>
          </a:p>
          <a:p>
            <a:pPr marL="342900" indent="-342900" algn="just">
              <a:buFont typeface="Arial" panose="020B0604020202020204" pitchFamily="34" charset="0"/>
              <a:buChar char="•"/>
            </a:pPr>
            <a:endParaRPr lang="en-US" sz="1000" b="1" dirty="0"/>
          </a:p>
          <a:p>
            <a:pPr marL="342900" indent="-342900" algn="just">
              <a:buFont typeface="Arial" panose="020B0604020202020204" pitchFamily="34" charset="0"/>
              <a:buChar char="•"/>
            </a:pPr>
            <a:r>
              <a:rPr lang="sq-AL" sz="2000" b="1" dirty="0">
                <a:solidFill>
                  <a:srgbClr val="FF0000"/>
                </a:solidFill>
              </a:rPr>
              <a:t>Ju lutemi vini re se të dhënat në </a:t>
            </a:r>
            <a:r>
              <a:rPr lang="sq-AL" sz="2000" b="1" dirty="0" err="1">
                <a:solidFill>
                  <a:srgbClr val="FF0000"/>
                </a:solidFill>
              </a:rPr>
              <a:t>cloud</a:t>
            </a:r>
            <a:r>
              <a:rPr lang="sq-AL" sz="2000" b="1" dirty="0">
                <a:solidFill>
                  <a:srgbClr val="FF0000"/>
                </a:solidFill>
              </a:rPr>
              <a:t> (re) nuk konsiderohen tip i veçantë i të dhënave nga Konventa e Budapestit.</a:t>
            </a:r>
          </a:p>
          <a:p>
            <a:pPr marL="342900" indent="-342900" algn="just">
              <a:buFont typeface="Arial" panose="020B0604020202020204" pitchFamily="34" charset="0"/>
              <a:buChar char="•"/>
            </a:pPr>
            <a:endParaRPr lang="en-US" sz="2200" dirty="0"/>
          </a:p>
        </p:txBody>
      </p:sp>
    </p:spTree>
    <p:extLst>
      <p:ext uri="{BB962C8B-B14F-4D97-AF65-F5344CB8AC3E}">
        <p14:creationId xmlns:p14="http://schemas.microsoft.com/office/powerpoint/2010/main" xmlns="" val="2419541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9546"/>
            <a:ext cx="4572000" cy="5509200"/>
          </a:xfrm>
          <a:prstGeom prst="rect">
            <a:avLst/>
          </a:prstGeom>
        </p:spPr>
        <p:txBody>
          <a:bodyPr>
            <a:spAutoFit/>
          </a:bodyPr>
          <a:lstStyle/>
          <a:p>
            <a:pPr marL="342900" indent="-342900">
              <a:buFont typeface="Wingdings" pitchFamily="2" charset="2"/>
              <a:buChar char="Ø"/>
            </a:pPr>
            <a:r>
              <a:rPr lang="sq-AL" sz="2200" b="1">
                <a:ea typeface="Verdana" panose="020B0604030504040204" pitchFamily="34" charset="0"/>
                <a:cs typeface="Arial" panose="020B0604020202020204" pitchFamily="34" charset="0"/>
              </a:rPr>
              <a:t>Sfidat ekzistuese të provave elektronike që reflektojnë në procedurat e NJN-së:</a:t>
            </a:r>
          </a:p>
          <a:p>
            <a:endParaRPr lang="en-GB" sz="2200"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Identifikimi dhe gjetja e provave</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Sigurimi i pajisjeve harduerike</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Kapja dhe analizimi i të dhënave</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Ruajtja e integritetit dhe zinxhiri i ruajtjes </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Të jenë në përputhje me rregullat e gjykatës dhe pranueshmërinë</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Lidhja me të dyshuarin për përdorimin e pajisjes në kohën përkatëse ('Atribuimi')</a:t>
            </a:r>
          </a:p>
        </p:txBody>
      </p:sp>
      <p:pic>
        <p:nvPicPr>
          <p:cNvPr id="3074" name="Picture 2" descr="The CoE Standard Operating Procedures for the collection, analysis and  presentation of electronic evidence have been released - CyberSouth  Activities">
            <a:hlinkClick r:id="rId4"/>
            <a:extLst>
              <a:ext uri="{FF2B5EF4-FFF2-40B4-BE49-F238E27FC236}">
                <a16:creationId xmlns:a16="http://schemas.microsoft.com/office/drawing/2014/main" xmlns="" id="{14F97D7E-CCF2-450D-9780-FB27E4BC1A78}"/>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308380" y="2717549"/>
            <a:ext cx="3570353" cy="20112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20636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764499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800" b="1" dirty="0">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Organizimi i autoriteteve kompetente - Qendrore dhe Ekzekutuese</a:t>
            </a:r>
          </a:p>
          <a:p>
            <a:pPr algn="ctr" eaLnBrk="1" hangingPunct="1">
              <a:lnSpc>
                <a:spcPct val="80000"/>
              </a:lnSpc>
            </a:pPr>
            <a:endParaRPr lang="en-GB" sz="3200" dirty="0"/>
          </a:p>
        </p:txBody>
      </p:sp>
    </p:spTree>
    <p:extLst>
      <p:ext uri="{BB962C8B-B14F-4D97-AF65-F5344CB8AC3E}">
        <p14:creationId xmlns:p14="http://schemas.microsoft.com/office/powerpoint/2010/main" xmlns="" val="319041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706" y="1121399"/>
            <a:ext cx="4162097" cy="3816429"/>
          </a:xfrm>
          <a:prstGeom prst="rect">
            <a:avLst/>
          </a:prstGeom>
        </p:spPr>
        <p:txBody>
          <a:bodyPr wrap="square">
            <a:spAutoFit/>
          </a:bodyPr>
          <a:lstStyle/>
          <a:p>
            <a:pPr marL="342900" indent="-342900">
              <a:spcAft>
                <a:spcPts val="0"/>
              </a:spcAft>
              <a:buFont typeface="Wingdings" pitchFamily="2" charset="2"/>
              <a:buChar char="Ø"/>
            </a:pPr>
            <a:r>
              <a:rPr lang="sq-AL" sz="2200" b="1">
                <a:ea typeface="Times New Roman" panose="02020603050405020304" pitchFamily="18" charset="0"/>
                <a:cs typeface="Arial" panose="020B0604020202020204" pitchFamily="34" charset="0"/>
              </a:rPr>
              <a:t>Zgjidhje të disponueshme në vende të ndryshme:</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sq-AL" sz="2200" i="1">
                <a:ea typeface="Verdana" panose="020B0604030504040204" pitchFamily="34" charset="0"/>
                <a:cs typeface="Arial" panose="020B0604020202020204" pitchFamily="34" charset="0"/>
              </a:rPr>
              <a:t>Ministria (Departamenti) i Drejtësisë si autoritet qendror dhe një njësi kombëtare për të përpunuar të gjitha kërkesat </a:t>
            </a:r>
          </a:p>
          <a:p>
            <a:pPr marL="342900" indent="-342900">
              <a:spcAft>
                <a:spcPts val="0"/>
              </a:spcAft>
              <a:buFont typeface="Wingdings" pitchFamily="2" charset="2"/>
              <a:buChar char="Ø"/>
            </a:pPr>
            <a:r>
              <a:rPr lang="sq-AL" sz="2200" i="1">
                <a:ea typeface="Verdana" panose="020B0604030504040204" pitchFamily="34" charset="0"/>
                <a:cs typeface="Arial" panose="020B0604020202020204" pitchFamily="34" charset="0"/>
              </a:rPr>
              <a:t>Pikat e vetme të kontaktit (SPOC) në autoritete të ndryshme (MD, AZL, Prokuroria, Gjykata etj.)</a:t>
            </a:r>
          </a:p>
        </p:txBody>
      </p:sp>
      <p:sp>
        <p:nvSpPr>
          <p:cNvPr id="6" name="Rectangle 5">
            <a:extLst>
              <a:ext uri="{FF2B5EF4-FFF2-40B4-BE49-F238E27FC236}">
                <a16:creationId xmlns:a16="http://schemas.microsoft.com/office/drawing/2014/main" xmlns="" id="{BF5622A4-1462-0B49-BF72-B0E54A13499C}"/>
              </a:ext>
            </a:extLst>
          </p:cNvPr>
          <p:cNvSpPr/>
          <p:nvPr/>
        </p:nvSpPr>
        <p:spPr>
          <a:xfrm>
            <a:off x="5023944" y="1121399"/>
            <a:ext cx="4162097" cy="4832092"/>
          </a:xfrm>
          <a:prstGeom prst="rect">
            <a:avLst/>
          </a:prstGeom>
        </p:spPr>
        <p:txBody>
          <a:bodyPr wrap="square">
            <a:spAutoFit/>
          </a:bodyPr>
          <a:lstStyle/>
          <a:p>
            <a:pPr marL="342900" indent="-342900">
              <a:buFont typeface="Wingdings" pitchFamily="2" charset="2"/>
              <a:buChar char="Ø"/>
            </a:pPr>
            <a:r>
              <a:rPr lang="sq-AL" sz="2200">
                <a:ea typeface="Verdana" panose="020B0604030504040204" pitchFamily="34" charset="0"/>
                <a:cs typeface="Arial" panose="020B0604020202020204" pitchFamily="34" charset="0"/>
              </a:rPr>
              <a:t>Një task forcë/njësi me oficerë ndërlidhës nga shërbimet kompetente si:</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Policia</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Hetuesit (ku është ndryshe)</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Prokurorë/gjyqtarët hetues</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Siguria kombëtare</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Shërbimi forenzik</a:t>
            </a:r>
          </a:p>
          <a:p>
            <a:pPr marL="342900" indent="-342900">
              <a:spcAft>
                <a:spcPts val="0"/>
              </a:spcAft>
              <a:buFont typeface="Arial" panose="020B0604020202020204" pitchFamily="34" charset="0"/>
              <a:buChar char="•"/>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sq-AL" sz="2200" b="1">
                <a:ea typeface="Verdana" panose="020B0604030504040204" pitchFamily="34" charset="0"/>
                <a:cs typeface="Arial" panose="020B0604020202020204" pitchFamily="34" charset="0"/>
              </a:rPr>
              <a:t>Cila është situata në vendin tuaj?</a:t>
            </a:r>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xmlns="" val="233327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5" name="Diagram 4">
            <a:extLst>
              <a:ext uri="{FF2B5EF4-FFF2-40B4-BE49-F238E27FC236}">
                <a16:creationId xmlns:a16="http://schemas.microsoft.com/office/drawing/2014/main" xmlns="" id="{3F8472A9-1742-4150-8D1B-FC3B3B72FEFD}"/>
              </a:ext>
            </a:extLst>
          </p:cNvPr>
          <p:cNvGraphicFramePr/>
          <p:nvPr>
            <p:extLst>
              <p:ext uri="{D42A27DB-BD31-4B8C-83A1-F6EECF244321}">
                <p14:modId xmlns:p14="http://schemas.microsoft.com/office/powerpoint/2010/main" xmlns="" val="3065006395"/>
              </p:ext>
            </p:extLst>
          </p:nvPr>
        </p:nvGraphicFramePr>
        <p:xfrm>
          <a:off x="655332" y="865407"/>
          <a:ext cx="7833335" cy="55822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15577425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706" y="921588"/>
            <a:ext cx="4572000" cy="6001643"/>
          </a:xfrm>
          <a:prstGeom prst="rect">
            <a:avLst/>
          </a:prstGeom>
        </p:spPr>
        <p:txBody>
          <a:bodyPr>
            <a:spAutoFit/>
          </a:bodyPr>
          <a:lstStyle/>
          <a:p>
            <a:pPr marL="342900" indent="-342900">
              <a:spcAft>
                <a:spcPts val="0"/>
              </a:spcAft>
              <a:buFont typeface="Wingdings" pitchFamily="2" charset="2"/>
              <a:buChar char="Ø"/>
            </a:pPr>
            <a:r>
              <a:rPr lang="sq-AL" sz="2000" b="1" dirty="0">
                <a:ea typeface="Times New Roman" panose="02020603050405020304" pitchFamily="18" charset="0"/>
                <a:cs typeface="Arial" panose="020B0604020202020204" pitchFamily="34" charset="0"/>
              </a:rPr>
              <a:t>Cilido qoftë sistemi ekzistues, këto në vijim duhet të rekomandohen fuqimisht si minimum:</a:t>
            </a:r>
          </a:p>
          <a:p>
            <a:pPr marL="342900" indent="-342900">
              <a:spcAft>
                <a:spcPts val="0"/>
              </a:spcAft>
              <a:buFont typeface="Wingdings" pitchFamily="2" charset="2"/>
              <a:buChar char="ü"/>
            </a:pPr>
            <a:r>
              <a:rPr lang="sq-AL" sz="2000" b="1" dirty="0"/>
              <a:t>personeli i trajnuar dhe i pajisur</a:t>
            </a:r>
            <a:r>
              <a:rPr lang="sq-AL" sz="2000" dirty="0"/>
              <a:t> duhet të jetë në dispozicion 24/7 për të lehtësuar punën operative dhe kryerjen ose mbështetjen e aktiviteteve të ndihmës juridike të ndërsjellë (NJN)</a:t>
            </a:r>
          </a:p>
          <a:p>
            <a:pPr marL="342900" indent="-342900">
              <a:spcAft>
                <a:spcPts val="0"/>
              </a:spcAft>
              <a:buFont typeface="Wingdings" pitchFamily="2" charset="2"/>
              <a:buChar char="ü"/>
            </a:pPr>
            <a:r>
              <a:rPr lang="sq-AL" sz="2000" b="1" dirty="0"/>
              <a:t>përvoja e avancuar</a:t>
            </a:r>
            <a:r>
              <a:rPr lang="sq-AL" sz="2000" dirty="0"/>
              <a:t> e personelit në hetimet penale për të mbajtur vetëdijen për kontekstin</a:t>
            </a:r>
          </a:p>
          <a:p>
            <a:pPr marL="342900" indent="-342900">
              <a:spcAft>
                <a:spcPts val="0"/>
              </a:spcAft>
              <a:buFont typeface="Wingdings" pitchFamily="2" charset="2"/>
              <a:buChar char="ü"/>
            </a:pPr>
            <a:r>
              <a:rPr lang="sq-AL" sz="2000" b="1" dirty="0"/>
              <a:t>njohuri të forta të teknologjisë së informacionit/</a:t>
            </a:r>
            <a:r>
              <a:rPr lang="sq-AL" sz="2000" b="1" dirty="0" err="1"/>
              <a:t>forenzikës</a:t>
            </a:r>
            <a:r>
              <a:rPr lang="sq-AL" sz="2000" b="1" dirty="0"/>
              <a:t> digjitale</a:t>
            </a:r>
            <a:r>
              <a:rPr lang="sq-AL" sz="2000" dirty="0"/>
              <a:t> për të ekzekutuar kërkesa kur është e nevojshme</a:t>
            </a:r>
          </a:p>
          <a:p>
            <a:pPr marL="342900" indent="-342900">
              <a:spcAft>
                <a:spcPts val="0"/>
              </a:spcAft>
              <a:buFont typeface="Wingdings" pitchFamily="2" charset="2"/>
              <a:buChar char="ü"/>
            </a:pPr>
            <a:endParaRPr lang="en-GB" sz="2200" dirty="0"/>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6F403814-7FF3-CA4C-8D90-DEA86A31516C}"/>
              </a:ext>
            </a:extLst>
          </p:cNvPr>
          <p:cNvSpPr/>
          <p:nvPr/>
        </p:nvSpPr>
        <p:spPr>
          <a:xfrm>
            <a:off x="4672870" y="989546"/>
            <a:ext cx="4572000" cy="4955203"/>
          </a:xfrm>
          <a:prstGeom prst="rect">
            <a:avLst/>
          </a:prstGeom>
        </p:spPr>
        <p:txBody>
          <a:bodyPr>
            <a:spAutoFit/>
          </a:bodyPr>
          <a:lstStyle/>
          <a:p>
            <a:pPr marL="342900" indent="-342900">
              <a:buFont typeface="Wingdings" pitchFamily="2" charset="2"/>
              <a:buChar char="ü"/>
            </a:pPr>
            <a:r>
              <a:rPr lang="sq-AL" sz="2100" b="1"/>
              <a:t>njohuri të forta</a:t>
            </a:r>
            <a:r>
              <a:rPr lang="sq-AL" sz="2100"/>
              <a:t> të kornizës ligjore dhe procedurave të NJN-së</a:t>
            </a:r>
          </a:p>
          <a:p>
            <a:pPr marL="342900" indent="-342900">
              <a:buFont typeface="Wingdings" pitchFamily="2" charset="2"/>
              <a:buChar char="ü"/>
            </a:pPr>
            <a:r>
              <a:rPr lang="sq-AL" sz="2100" b="1"/>
              <a:t>kompetenca dhe mundësia për të:</a:t>
            </a:r>
          </a:p>
          <a:p>
            <a:pPr marL="342900" indent="-342900">
              <a:buFont typeface="Arial" panose="020B0604020202020204" pitchFamily="34" charset="0"/>
              <a:buChar char="•"/>
            </a:pPr>
            <a:r>
              <a:rPr lang="sq-AL" sz="2100" b="1"/>
              <a:t>ndihma e menjëhershme</a:t>
            </a:r>
            <a:r>
              <a:rPr lang="sq-AL" sz="2100"/>
              <a:t> në hetimet ose procedurat gjyqësore në lidhje me veprat penale në lidhje me sistemet kompjuterike dhe të dhënat</a:t>
            </a:r>
          </a:p>
          <a:p>
            <a:pPr marL="342900" indent="-342900">
              <a:buFont typeface="Arial" panose="020B0604020202020204" pitchFamily="34" charset="0"/>
              <a:buChar char="•"/>
            </a:pPr>
            <a:r>
              <a:rPr lang="sq-AL" sz="2100" b="1"/>
              <a:t>mbledhja e provave</a:t>
            </a:r>
            <a:r>
              <a:rPr lang="sq-AL" sz="2100"/>
              <a:t> në formë elektronike rreth veprës penale</a:t>
            </a:r>
          </a:p>
          <a:p>
            <a:pPr marL="342900" indent="-342900">
              <a:buFont typeface="Arial" panose="020B0604020202020204" pitchFamily="34" charset="0"/>
              <a:buChar char="•"/>
            </a:pPr>
            <a:r>
              <a:rPr lang="sq-AL" sz="2100" b="1"/>
              <a:t>shkëmbimi i provave elektronike</a:t>
            </a:r>
            <a:r>
              <a:rPr lang="sq-AL" sz="2100"/>
              <a:t> pa vonesë me autoritetin kompetent të vendit kërkues</a:t>
            </a:r>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xmlns="" val="1110829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526303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50199" y="1040990"/>
            <a:ext cx="3791244" cy="4924425"/>
          </a:xfrm>
          <a:prstGeom prst="rect">
            <a:avLst/>
          </a:prstGeom>
        </p:spPr>
        <p:txBody>
          <a:bodyPr wrap="square">
            <a:spAutoFit/>
          </a:bodyPr>
          <a:lstStyle/>
          <a:p>
            <a:pPr marL="342900" indent="-342900" eaLnBrk="1" hangingPunct="1">
              <a:buFont typeface="Wingdings" pitchFamily="2" charset="2"/>
              <a:buChar char="Ø"/>
            </a:pPr>
            <a:r>
              <a:rPr lang="sq-AL" sz="2200" b="1"/>
              <a:t>Pjesa e parë</a:t>
            </a:r>
          </a:p>
          <a:p>
            <a:pPr marL="342900" indent="-342900" eaLnBrk="1" hangingPunct="1">
              <a:buFont typeface="Wingdings" pitchFamily="2" charset="2"/>
              <a:buChar char="ü"/>
            </a:pPr>
            <a:r>
              <a:rPr lang="sq-AL" sz="2200" i="1"/>
              <a:t>Llojet e zakonshme të provave elektronike në NJN</a:t>
            </a:r>
          </a:p>
          <a:p>
            <a:pPr marL="0" indent="0" eaLnBrk="1" hangingPunct="1">
              <a:buNone/>
            </a:pPr>
            <a:endParaRPr lang="en-GB" sz="2200" dirty="0"/>
          </a:p>
          <a:p>
            <a:pPr marL="342900" indent="-342900" eaLnBrk="1" hangingPunct="1">
              <a:buFont typeface="Wingdings" pitchFamily="2" charset="2"/>
              <a:buChar char="Ø"/>
            </a:pPr>
            <a:r>
              <a:rPr lang="sq-AL" sz="2200" b="1"/>
              <a:t>Pjesa e dytë</a:t>
            </a:r>
          </a:p>
          <a:p>
            <a:pPr marL="342900" indent="-342900" eaLnBrk="1" hangingPunct="1">
              <a:buFont typeface="Wingdings" pitchFamily="2" charset="2"/>
              <a:buChar char="ü"/>
            </a:pPr>
            <a:r>
              <a:rPr lang="sq-AL" sz="2200" i="1"/>
              <a:t>Procedimet e Autoriteteve Kompetente - Qendrore dhe Ekzekutuese</a:t>
            </a:r>
          </a:p>
          <a:p>
            <a:pPr marL="0" indent="0" eaLnBrk="1" hangingPunct="1">
              <a:buNone/>
            </a:pPr>
            <a:endParaRPr lang="en-GB" sz="2200" dirty="0"/>
          </a:p>
          <a:p>
            <a:pPr marL="342900" indent="-342900" eaLnBrk="1" hangingPunct="1">
              <a:buFont typeface="Wingdings" pitchFamily="2" charset="2"/>
              <a:buChar char="Ø"/>
            </a:pPr>
            <a:r>
              <a:rPr lang="sq-AL" sz="2200" b="1"/>
              <a:t>Pjesa e tretë</a:t>
            </a:r>
          </a:p>
          <a:p>
            <a:pPr marL="342900" indent="-342900">
              <a:buFont typeface="Wingdings" pitchFamily="2" charset="2"/>
              <a:buChar char="ü"/>
            </a:pPr>
            <a:r>
              <a:rPr lang="sq-AL" sz="2200" i="1">
                <a:ea typeface="ＭＳ Ｐゴシック" charset="0"/>
                <a:cs typeface="ＭＳ Ｐゴシック" charset="0"/>
              </a:rPr>
              <a:t>Pasqyrë praktike e procedurave të ndihmës juridike të ndërsjellë</a:t>
            </a:r>
          </a:p>
        </p:txBody>
      </p:sp>
      <p:sp>
        <p:nvSpPr>
          <p:cNvPr id="6" name="Rectangle 5">
            <a:extLst>
              <a:ext uri="{FF2B5EF4-FFF2-40B4-BE49-F238E27FC236}">
                <a16:creationId xmlns:a16="http://schemas.microsoft.com/office/drawing/2014/main" xmlns="" id="{EA3FFC4F-A0C7-6241-A6A3-D4D1CB58E595}"/>
              </a:ext>
            </a:extLst>
          </p:cNvPr>
          <p:cNvSpPr/>
          <p:nvPr/>
        </p:nvSpPr>
        <p:spPr>
          <a:xfrm>
            <a:off x="4732127" y="1040990"/>
            <a:ext cx="4572000" cy="2123658"/>
          </a:xfrm>
          <a:prstGeom prst="rect">
            <a:avLst/>
          </a:prstGeom>
        </p:spPr>
        <p:txBody>
          <a:bodyPr>
            <a:spAutoFit/>
          </a:bodyPr>
          <a:lstStyle/>
          <a:p>
            <a:pPr marL="342900" indent="-342900" eaLnBrk="1" hangingPunct="1">
              <a:buFont typeface="Wingdings" pitchFamily="2" charset="2"/>
              <a:buChar char="Ø"/>
            </a:pPr>
            <a:r>
              <a:rPr lang="sq-AL" sz="2200" b="1"/>
              <a:t>Pjesa e katërt</a:t>
            </a:r>
          </a:p>
          <a:p>
            <a:pPr marL="342900" indent="-342900">
              <a:buFont typeface="Wingdings" pitchFamily="2" charset="2"/>
              <a:buChar char="ü"/>
            </a:pPr>
            <a:r>
              <a:rPr lang="sq-AL" sz="2200" i="1"/>
              <a:t>Rast studimor</a:t>
            </a:r>
          </a:p>
          <a:p>
            <a:pPr marL="342900" indent="-342900">
              <a:buFont typeface="Wingdings" pitchFamily="2" charset="2"/>
              <a:buChar char="Ø"/>
            </a:pPr>
            <a:endParaRPr lang="en-GB" sz="2200" b="1" dirty="0"/>
          </a:p>
          <a:p>
            <a:pPr marL="342900" indent="-342900">
              <a:buFont typeface="Wingdings" pitchFamily="2" charset="2"/>
              <a:buChar char="Ø"/>
            </a:pPr>
            <a:r>
              <a:rPr lang="sq-AL" sz="2200" b="1"/>
              <a:t>Pjesa e pestë</a:t>
            </a:r>
          </a:p>
          <a:p>
            <a:pPr marL="342900" indent="-342900">
              <a:buFont typeface="Wingdings" pitchFamily="2" charset="2"/>
              <a:buChar char="ü"/>
            </a:pPr>
            <a:r>
              <a:rPr lang="sq-AL" sz="2200" i="1"/>
              <a:t>Përmbledhje</a:t>
            </a:r>
          </a:p>
          <a:p>
            <a:pPr marL="0" indent="0" eaLnBrk="1" hangingPunct="1">
              <a:buNone/>
            </a:pPr>
            <a:endParaRPr lang="en-GB" sz="2200" dirty="0"/>
          </a:p>
        </p:txBody>
      </p:sp>
      <p:pic>
        <p:nvPicPr>
          <p:cNvPr id="7" name="Picture 6" descr="A picture containing keyboard&#10;&#10;Description automatically generated">
            <a:extLst>
              <a:ext uri="{FF2B5EF4-FFF2-40B4-BE49-F238E27FC236}">
                <a16:creationId xmlns:a16="http://schemas.microsoft.com/office/drawing/2014/main" xmlns="" id="{455AF801-88F3-47B2-A204-6A319231F35D}"/>
              </a:ext>
            </a:extLst>
          </p:cNvPr>
          <p:cNvPicPr>
            <a:picLocks noChangeAspect="1"/>
          </p:cNvPicPr>
          <p:nvPr/>
        </p:nvPicPr>
        <p:blipFill>
          <a:blip r:embed="rId4"/>
          <a:stretch>
            <a:fillRect/>
          </a:stretch>
        </p:blipFill>
        <p:spPr>
          <a:xfrm>
            <a:off x="5189785" y="3503202"/>
            <a:ext cx="3121938" cy="2077508"/>
          </a:xfrm>
          <a:prstGeom prst="rect">
            <a:avLst/>
          </a:prstGeom>
        </p:spPr>
      </p:pic>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800" b="1" dirty="0">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Pasqyrë praktike e procedurave të ndihmës juridike të ndërsjellë</a:t>
            </a:r>
          </a:p>
          <a:p>
            <a:pPr algn="ctr" eaLnBrk="1" hangingPunct="1">
              <a:lnSpc>
                <a:spcPct val="80000"/>
              </a:lnSpc>
            </a:pPr>
            <a:endParaRPr lang="en-GB" sz="3200" dirty="0"/>
          </a:p>
        </p:txBody>
      </p:sp>
    </p:spTree>
    <p:extLst>
      <p:ext uri="{BB962C8B-B14F-4D97-AF65-F5344CB8AC3E}">
        <p14:creationId xmlns:p14="http://schemas.microsoft.com/office/powerpoint/2010/main" xmlns="" val="2335560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1399"/>
            <a:ext cx="4572000" cy="4832092"/>
          </a:xfrm>
          <a:prstGeom prst="rect">
            <a:avLst/>
          </a:prstGeom>
        </p:spPr>
        <p:txBody>
          <a:bodyPr>
            <a:spAutoFit/>
          </a:bodyPr>
          <a:lstStyle/>
          <a:p>
            <a:pPr marL="342900" indent="-342900">
              <a:spcAft>
                <a:spcPts val="0"/>
              </a:spcAft>
              <a:buFont typeface="Wingdings" pitchFamily="2" charset="2"/>
              <a:buChar char="Ø"/>
            </a:pPr>
            <a:r>
              <a:rPr lang="sq-AL" sz="2200" b="1" dirty="0">
                <a:cs typeface="Arial" panose="020B0604020202020204" pitchFamily="34" charset="0"/>
              </a:rPr>
              <a:t>Parakusht: </a:t>
            </a:r>
            <a:r>
              <a:rPr lang="sq-AL" sz="2200" i="1" dirty="0">
                <a:cs typeface="Arial" panose="020B0604020202020204" pitchFamily="34" charset="0"/>
              </a:rPr>
              <a:t>vepra penale është kryer dhe përfshin elementin ndërkombëtar</a:t>
            </a:r>
          </a:p>
          <a:p>
            <a:pPr marL="342900" indent="-342900">
              <a:spcAft>
                <a:spcPts val="0"/>
              </a:spcAft>
              <a:buFont typeface="Wingdings" pitchFamily="2" charset="2"/>
              <a:buChar char="Ø"/>
            </a:pPr>
            <a:endParaRPr lang="en-GB" sz="2200" i="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1</a:t>
            </a:r>
            <a:r>
              <a:rPr lang="sq-AL" sz="2200" i="1" dirty="0">
                <a:cs typeface="Arial" panose="020B0604020202020204" pitchFamily="34" charset="0"/>
              </a:rPr>
              <a:t>: elementi ndërkombëtar njihet si i lidhur me ligjin material dhe/ose procedural</a:t>
            </a:r>
          </a:p>
          <a:p>
            <a:pPr marL="342900" indent="-342900">
              <a:spcAft>
                <a:spcPts val="0"/>
              </a:spcAft>
              <a:buFont typeface="Wingdings" pitchFamily="2" charset="2"/>
              <a:buChar char="ü"/>
            </a:pPr>
            <a:endParaRPr lang="en-GB" sz="2200" i="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2</a:t>
            </a:r>
            <a:r>
              <a:rPr lang="sq-AL" sz="2200" i="1" dirty="0">
                <a:cs typeface="Arial" panose="020B0604020202020204" pitchFamily="34" charset="0"/>
              </a:rPr>
              <a:t>: autoriteti lokal kompetent dhe udhëheqësi i rastit (AZL, prokuroria, gjykata) përcakton se cilat grupe të fakteve duhet të sqarohen ose të mblidhen provat</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6F403814-7FF3-CA4C-8D90-DEA86A31516C}"/>
              </a:ext>
            </a:extLst>
          </p:cNvPr>
          <p:cNvSpPr/>
          <p:nvPr/>
        </p:nvSpPr>
        <p:spPr>
          <a:xfrm>
            <a:off x="4590184" y="1121399"/>
            <a:ext cx="4572000" cy="5509200"/>
          </a:xfrm>
          <a:prstGeom prst="rect">
            <a:avLst/>
          </a:prstGeom>
        </p:spPr>
        <p:txBody>
          <a:bodyPr>
            <a:spAutoFit/>
          </a:bodyPr>
          <a:lstStyle/>
          <a:p>
            <a:pPr marL="342900" indent="-342900">
              <a:spcAft>
                <a:spcPts val="0"/>
              </a:spcAft>
              <a:buFont typeface="Wingdings" pitchFamily="2" charset="2"/>
              <a:buChar char="ü"/>
            </a:pPr>
            <a:r>
              <a:rPr lang="sq-AL" sz="2200" b="1">
                <a:cs typeface="Arial" panose="020B0604020202020204" pitchFamily="34" charset="0"/>
              </a:rPr>
              <a:t>Hapi 3</a:t>
            </a:r>
            <a:r>
              <a:rPr lang="sq-AL" sz="2200" i="1">
                <a:cs typeface="Arial" panose="020B0604020202020204" pitchFamily="34" charset="0"/>
              </a:rPr>
              <a:t>: autoriteti lokal vendos se cili nivel i bashkëpunimit është i nevojshëm: Vetëm niveli i shkëmbimit të informacionit të AZL-ve (joformal ose zyrtar) ose niveli i provave nevojitet</a:t>
            </a:r>
          </a:p>
          <a:p>
            <a:endParaRPr lang="en-US" sz="2200" b="1" dirty="0"/>
          </a:p>
          <a:p>
            <a:pPr marL="342900" indent="-342900">
              <a:buFont typeface="Wingdings" pitchFamily="2" charset="2"/>
              <a:buChar char="ü"/>
            </a:pPr>
            <a:r>
              <a:rPr lang="sq-AL" sz="2200" b="1"/>
              <a:t>Hapi 4</a:t>
            </a:r>
            <a:r>
              <a:rPr lang="sq-AL" sz="2200"/>
              <a:t>: </a:t>
            </a:r>
            <a:r>
              <a:rPr lang="sq-AL" sz="2200" i="1"/>
              <a:t>autoriteti lokal që ndjek kornizën ligjore të NJN-së fillon procedurën e ndihmës:</a:t>
            </a:r>
          </a:p>
          <a:p>
            <a:pPr marL="342900" indent="-342900">
              <a:buFont typeface="Arial" panose="020B0604020202020204" pitchFamily="34" charset="0"/>
              <a:buChar char="•"/>
            </a:pPr>
            <a:r>
              <a:rPr lang="sq-AL" sz="2200" i="1"/>
              <a:t>nëse është joformale, pret për rezultatet e hetimit</a:t>
            </a:r>
          </a:p>
          <a:p>
            <a:pPr marL="342900" indent="-342900">
              <a:buFont typeface="Arial" panose="020B0604020202020204" pitchFamily="34" charset="0"/>
              <a:buChar char="•"/>
            </a:pPr>
            <a:r>
              <a:rPr lang="sq-AL" sz="2200" i="1"/>
              <a:t>nëse është zyrtare ndjek procedurën e parashikuar nga sistemi ligjor</a:t>
            </a:r>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xmlns="" val="628186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046041"/>
            <a:ext cx="4572000" cy="5578450"/>
          </a:xfrm>
          <a:prstGeom prst="rect">
            <a:avLst/>
          </a:prstGeom>
        </p:spPr>
        <p:txBody>
          <a:bodyPr>
            <a:spAutoFit/>
          </a:bodyPr>
          <a:lstStyle/>
          <a:p>
            <a:pPr marL="342900" indent="-342900">
              <a:spcAft>
                <a:spcPts val="0"/>
              </a:spcAft>
              <a:buFont typeface="Wingdings" pitchFamily="2" charset="2"/>
              <a:buChar char="ü"/>
            </a:pPr>
            <a:r>
              <a:rPr lang="sq-AL" sz="2200" b="1" dirty="0">
                <a:cs typeface="Arial" panose="020B0604020202020204" pitchFamily="34" charset="0"/>
              </a:rPr>
              <a:t>Hapi 5</a:t>
            </a:r>
            <a:r>
              <a:rPr lang="sq-AL" sz="2200" dirty="0">
                <a:cs typeface="Arial" panose="020B0604020202020204" pitchFamily="34" charset="0"/>
              </a:rPr>
              <a:t>:</a:t>
            </a:r>
            <a:r>
              <a:rPr lang="sq-AL" sz="2200" b="1" dirty="0">
                <a:cs typeface="Arial" panose="020B0604020202020204" pitchFamily="34" charset="0"/>
              </a:rPr>
              <a:t> </a:t>
            </a:r>
            <a:r>
              <a:rPr lang="sq-AL" sz="2200" i="1" dirty="0">
                <a:cs typeface="Arial" panose="020B0604020202020204" pitchFamily="34" charset="0"/>
              </a:rPr>
              <a:t>Kërkesa për Ndihmën Juridike të Ndërsjellë dërgohet dhe autoriteti qendror ose ekzekutiv pret përgjigjen…</a:t>
            </a:r>
          </a:p>
          <a:p>
            <a:pPr marL="342900" indent="-342900">
              <a:spcAft>
                <a:spcPts val="0"/>
              </a:spcAft>
              <a:buFont typeface="Arial" panose="020B0604020202020204" pitchFamily="34" charset="0"/>
              <a:buChar char="•"/>
            </a:pPr>
            <a:r>
              <a:rPr lang="sq-AL" sz="2200" i="1" dirty="0">
                <a:cs typeface="Arial" panose="020B0604020202020204" pitchFamily="34" charset="0"/>
              </a:rPr>
              <a:t>për ca kohë apo jo…</a:t>
            </a:r>
          </a:p>
          <a:p>
            <a:pPr marL="342900" indent="-342900">
              <a:spcAft>
                <a:spcPts val="0"/>
              </a:spcAft>
              <a:buFont typeface="Arial" panose="020B0604020202020204" pitchFamily="34" charset="0"/>
              <a:buChar char="•"/>
            </a:pPr>
            <a:endParaRPr lang="en-GB" sz="1050" i="1" dirty="0">
              <a:cs typeface="Arial" panose="020B0604020202020204" pitchFamily="34" charset="0"/>
            </a:endParaRPr>
          </a:p>
          <a:p>
            <a:pPr marL="342900" indent="-342900">
              <a:spcAft>
                <a:spcPts val="0"/>
              </a:spcAft>
              <a:buFont typeface="Arial" panose="020B0604020202020204" pitchFamily="34" charset="0"/>
              <a:buChar char="•"/>
            </a:pPr>
            <a:r>
              <a:rPr lang="sq-AL" sz="2200" b="1" i="1" dirty="0">
                <a:cs typeface="Arial" panose="020B0604020202020204" pitchFamily="34" charset="0"/>
              </a:rPr>
              <a:t>Pyetje: çfarë mund të bëjmë gjatë pritjes?</a:t>
            </a:r>
          </a:p>
          <a:p>
            <a:pPr marL="342900" indent="-342900">
              <a:spcAft>
                <a:spcPts val="0"/>
              </a:spcAft>
              <a:buFont typeface="Arial" panose="020B0604020202020204" pitchFamily="34" charset="0"/>
              <a:buChar char="•"/>
            </a:pPr>
            <a:endParaRPr lang="en-GB" sz="1100" i="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6</a:t>
            </a:r>
            <a:r>
              <a:rPr lang="sq-AL" sz="2200" dirty="0">
                <a:cs typeface="Arial" panose="020B0604020202020204" pitchFamily="34" charset="0"/>
              </a:rPr>
              <a:t>: </a:t>
            </a:r>
            <a:r>
              <a:rPr lang="sq-AL" sz="2200" i="1" dirty="0">
                <a:cs typeface="Arial" panose="020B0604020202020204" pitchFamily="34" charset="0"/>
              </a:rPr>
              <a:t>Kërkesa e NJN-së merret nga autoriteti qendror ose ekzekutiv i shtetit që i është drejtuar kërkesa</a:t>
            </a:r>
          </a:p>
          <a:p>
            <a:pPr marL="342900" indent="-342900">
              <a:spcAft>
                <a:spcPts val="0"/>
              </a:spcAft>
              <a:buFont typeface="Wingdings" pitchFamily="2" charset="2"/>
              <a:buChar char="ü"/>
            </a:pPr>
            <a:endParaRPr lang="en-GB" sz="1600" i="1" dirty="0">
              <a:cs typeface="Arial" panose="020B0604020202020204" pitchFamily="34" charset="0"/>
            </a:endParaRPr>
          </a:p>
          <a:p>
            <a:pPr marL="342900" indent="-342900">
              <a:spcAft>
                <a:spcPts val="0"/>
              </a:spcAft>
              <a:buFont typeface="Arial" panose="020B0604020202020204" pitchFamily="34" charset="0"/>
              <a:buChar char="•"/>
            </a:pPr>
            <a:r>
              <a:rPr lang="sq-AL" sz="2200" b="1" i="1" dirty="0">
                <a:cs typeface="Arial" panose="020B0604020202020204" pitchFamily="34" charset="0"/>
              </a:rPr>
              <a:t>Të gjitha variacionet janë të mundshme edhe në anën e tyre!</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572000" y="1044000"/>
            <a:ext cx="4572000" cy="5586145"/>
          </a:xfrm>
          <a:prstGeom prst="rect">
            <a:avLst/>
          </a:prstGeom>
        </p:spPr>
        <p:txBody>
          <a:bodyPr>
            <a:spAutoFit/>
          </a:bodyPr>
          <a:lstStyle/>
          <a:p>
            <a:pPr marL="342900" indent="-342900">
              <a:spcAft>
                <a:spcPts val="0"/>
              </a:spcAft>
              <a:buFont typeface="Wingdings" pitchFamily="2" charset="2"/>
              <a:buChar char="ü"/>
            </a:pPr>
            <a:r>
              <a:rPr lang="sq-AL" sz="2200" b="1" dirty="0">
                <a:cs typeface="Arial" panose="020B0604020202020204" pitchFamily="34" charset="0"/>
              </a:rPr>
              <a:t>Hapi 7</a:t>
            </a:r>
            <a:r>
              <a:rPr lang="sq-AL" sz="2200" dirty="0">
                <a:cs typeface="Arial" panose="020B0604020202020204" pitchFamily="34" charset="0"/>
              </a:rPr>
              <a:t>:</a:t>
            </a:r>
            <a:r>
              <a:rPr lang="sq-AL" sz="2200" b="1" dirty="0">
                <a:cs typeface="Arial" panose="020B0604020202020204" pitchFamily="34" charset="0"/>
              </a:rPr>
              <a:t> </a:t>
            </a:r>
            <a:r>
              <a:rPr lang="sq-AL" sz="2200" i="1" dirty="0">
                <a:cs typeface="Arial" panose="020B0604020202020204" pitchFamily="34" charset="0"/>
              </a:rPr>
              <a:t>Autoriteti qendror ose ekzekutues i shtetit që pranon kërkesën plotëson Kërkesën dhe i dërgon përgjigje/prova shtetit kërkues përkatësisht autoritetit qendror ose ekzekutues ose kërkues</a:t>
            </a:r>
          </a:p>
          <a:p>
            <a:pPr marL="342900" indent="-342900">
              <a:spcAft>
                <a:spcPts val="0"/>
              </a:spcAft>
              <a:buFont typeface="Arial" panose="020B0604020202020204" pitchFamily="34" charset="0"/>
              <a:buChar char="•"/>
            </a:pPr>
            <a:endParaRPr lang="en-GB" sz="1200" i="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8</a:t>
            </a:r>
            <a:r>
              <a:rPr lang="sq-AL" sz="2200" dirty="0">
                <a:cs typeface="Arial" panose="020B0604020202020204" pitchFamily="34" charset="0"/>
              </a:rPr>
              <a:t>:</a:t>
            </a:r>
            <a:r>
              <a:rPr lang="sq-AL" sz="2200" b="1" dirty="0">
                <a:cs typeface="Arial" panose="020B0604020202020204" pitchFamily="34" charset="0"/>
              </a:rPr>
              <a:t> autoriteti lokal që ka iniciuar procedurën e NJN-së merr përgjigje</a:t>
            </a:r>
          </a:p>
          <a:p>
            <a:pPr marL="342900" indent="-342900">
              <a:spcAft>
                <a:spcPts val="0"/>
              </a:spcAft>
              <a:buFont typeface="Wingdings" pitchFamily="2" charset="2"/>
              <a:buChar char="ü"/>
            </a:pPr>
            <a:endParaRPr lang="en-GB" sz="1100" b="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9</a:t>
            </a:r>
            <a:r>
              <a:rPr lang="sq-AL" sz="2200" dirty="0">
                <a:cs typeface="Arial" panose="020B0604020202020204" pitchFamily="34" charset="0"/>
              </a:rPr>
              <a:t>: </a:t>
            </a:r>
            <a:r>
              <a:rPr lang="sq-AL" sz="2200" i="1" dirty="0">
                <a:cs typeface="Arial" panose="020B0604020202020204" pitchFamily="34" charset="0"/>
              </a:rPr>
              <a:t>autoriteti lokal shqyrton përgjigjen dhe merr vendim në lidhje me hapat e mëtejshëm, duke përfshirë Kërkesë shtesë të NJN-së</a:t>
            </a:r>
          </a:p>
        </p:txBody>
      </p:sp>
    </p:spTree>
    <p:extLst>
      <p:ext uri="{BB962C8B-B14F-4D97-AF65-F5344CB8AC3E}">
        <p14:creationId xmlns:p14="http://schemas.microsoft.com/office/powerpoint/2010/main" xmlns="" val="1977422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xmlns="" id="{81F5343C-3B8C-4F05-911D-60641D1FCDF7}"/>
              </a:ext>
            </a:extLst>
          </p:cNvPr>
          <p:cNvGraphicFramePr/>
          <p:nvPr>
            <p:extLst>
              <p:ext uri="{D42A27DB-BD31-4B8C-83A1-F6EECF244321}">
                <p14:modId xmlns:p14="http://schemas.microsoft.com/office/powerpoint/2010/main" xmlns="" val="2777219195"/>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2527884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xmlns="" id="{81F5343C-3B8C-4F05-911D-60641D1FCDF7}"/>
              </a:ext>
            </a:extLst>
          </p:cNvPr>
          <p:cNvGraphicFramePr/>
          <p:nvPr>
            <p:extLst>
              <p:ext uri="{D42A27DB-BD31-4B8C-83A1-F6EECF244321}">
                <p14:modId xmlns:p14="http://schemas.microsoft.com/office/powerpoint/2010/main" xmlns="" val="1772102223"/>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515733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2110" y="1906316"/>
            <a:ext cx="7019779" cy="3539430"/>
          </a:xfrm>
          <a:prstGeom prst="rect">
            <a:avLst/>
          </a:prstGeom>
        </p:spPr>
        <p:txBody>
          <a:bodyPr wrap="square">
            <a:spAutoFit/>
          </a:bodyPr>
          <a:lstStyle/>
          <a:p>
            <a:pPr algn="ctr">
              <a:spcAft>
                <a:spcPts val="0"/>
              </a:spcAft>
            </a:pPr>
            <a:r>
              <a:rPr lang="sq-AL" sz="2800" b="1">
                <a:solidFill>
                  <a:srgbClr val="FF0000"/>
                </a:solidFill>
                <a:cs typeface="Arial" panose="020B0604020202020204" pitchFamily="34" charset="0"/>
              </a:rPr>
              <a:t>VËREJTJE: </a:t>
            </a:r>
          </a:p>
          <a:p>
            <a:pPr algn="ctr">
              <a:spcAft>
                <a:spcPts val="0"/>
              </a:spcAft>
            </a:pPr>
            <a:endParaRPr lang="en-GB" sz="2800" b="1" dirty="0">
              <a:solidFill>
                <a:srgbClr val="FF0000"/>
              </a:solidFill>
              <a:cs typeface="Arial" panose="020B0604020202020204" pitchFamily="34" charset="0"/>
            </a:endParaRPr>
          </a:p>
          <a:p>
            <a:pPr algn="just">
              <a:spcAft>
                <a:spcPts val="0"/>
              </a:spcAft>
            </a:pPr>
            <a:r>
              <a:rPr lang="sq-AL" sz="2800" b="1">
                <a:solidFill>
                  <a:srgbClr val="FF0000"/>
                </a:solidFill>
                <a:cs typeface="Arial" panose="020B0604020202020204" pitchFamily="34" charset="0"/>
              </a:rPr>
              <a:t>Ekziston mundësia që Procedurat e Ndihmës Juridike të Ndërsjellë në vendin e kërkuar do të përfshijnë hapa shtesë ligjorë dhe/ose kërkesa ose autoritete në të në bazë të kornizës ligjore vendase.</a:t>
            </a:r>
          </a:p>
        </p:txBody>
      </p:sp>
    </p:spTree>
    <p:extLst>
      <p:ext uri="{BB962C8B-B14F-4D97-AF65-F5344CB8AC3E}">
        <p14:creationId xmlns:p14="http://schemas.microsoft.com/office/powerpoint/2010/main" xmlns="" val="630693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387726" y="2305615"/>
            <a:ext cx="6368548" cy="2246769"/>
          </a:xfrm>
          <a:prstGeom prst="rect">
            <a:avLst/>
          </a:prstGeom>
        </p:spPr>
        <p:txBody>
          <a:bodyPr wrap="square">
            <a:spAutoFit/>
          </a:bodyPr>
          <a:lstStyle/>
          <a:p>
            <a:pPr algn="ctr">
              <a:spcAft>
                <a:spcPts val="0"/>
              </a:spcAft>
            </a:pPr>
            <a:r>
              <a:rPr lang="sq-AL" sz="2800" b="1">
                <a:cs typeface="Arial" panose="020B0604020202020204" pitchFamily="34" charset="0"/>
              </a:rPr>
              <a:t>Pyetje:</a:t>
            </a:r>
          </a:p>
          <a:p>
            <a:pPr algn="ctr">
              <a:spcAft>
                <a:spcPts val="0"/>
              </a:spcAft>
            </a:pPr>
            <a:endParaRPr lang="en-GB" sz="2800" b="1" dirty="0">
              <a:cs typeface="Arial" panose="020B0604020202020204" pitchFamily="34" charset="0"/>
            </a:endParaRPr>
          </a:p>
          <a:p>
            <a:pPr>
              <a:spcAft>
                <a:spcPts val="0"/>
              </a:spcAft>
            </a:pPr>
            <a:r>
              <a:rPr lang="sq-AL" sz="2800" b="1">
                <a:cs typeface="Arial" panose="020B0604020202020204" pitchFamily="34" charset="0"/>
              </a:rPr>
              <a:t>Ndihma Juridike e Ndërsjellë dhe Kërkesa - cila është situata dhe procedurat në vendin tuaj?</a:t>
            </a:r>
          </a:p>
        </p:txBody>
      </p:sp>
    </p:spTree>
    <p:extLst>
      <p:ext uri="{BB962C8B-B14F-4D97-AF65-F5344CB8AC3E}">
        <p14:creationId xmlns:p14="http://schemas.microsoft.com/office/powerpoint/2010/main" xmlns="" val="15002968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4114920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800" b="1" dirty="0">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katërt</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Rast studimor</a:t>
            </a:r>
          </a:p>
          <a:p>
            <a:pPr algn="ctr" eaLnBrk="1" hangingPunct="1">
              <a:lnSpc>
                <a:spcPct val="80000"/>
              </a:lnSpc>
            </a:pPr>
            <a:endParaRPr lang="en-GB" sz="3200" dirty="0"/>
          </a:p>
        </p:txBody>
      </p:sp>
    </p:spTree>
    <p:extLst>
      <p:ext uri="{BB962C8B-B14F-4D97-AF65-F5344CB8AC3E}">
        <p14:creationId xmlns:p14="http://schemas.microsoft.com/office/powerpoint/2010/main" xmlns="" val="2857730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86602"/>
            <a:ext cx="4180850" cy="5786199"/>
          </a:xfrm>
          <a:prstGeom prst="rect">
            <a:avLst/>
          </a:prstGeom>
        </p:spPr>
        <p:txBody>
          <a:bodyPr wrap="square">
            <a:spAutoFit/>
          </a:bodyPr>
          <a:lstStyle/>
          <a:p>
            <a:pPr marL="342900" indent="-342900">
              <a:spcAft>
                <a:spcPts val="0"/>
              </a:spcAft>
              <a:buFont typeface="Wingdings" pitchFamily="2" charset="2"/>
              <a:buChar char="Ø"/>
            </a:pPr>
            <a:r>
              <a:rPr lang="sq-AL" sz="2100" b="1" dirty="0">
                <a:cs typeface="Arial" panose="020B0604020202020204" pitchFamily="34" charset="0"/>
              </a:rPr>
              <a:t>Përmbledhje e shkurtër e rastit </a:t>
            </a:r>
            <a:r>
              <a:rPr lang="sq-AL" sz="2100" b="1" dirty="0" err="1">
                <a:cs typeface="Arial" panose="020B0604020202020204" pitchFamily="34" charset="0"/>
              </a:rPr>
              <a:t>WolfJäger</a:t>
            </a:r>
            <a:r>
              <a:rPr lang="sq-AL" sz="2100" b="1" dirty="0">
                <a:cs typeface="Arial" panose="020B0604020202020204" pitchFamily="34" charset="0"/>
              </a:rPr>
              <a:t>:</a:t>
            </a:r>
          </a:p>
          <a:p>
            <a:pPr marL="342900" indent="-342900">
              <a:spcAft>
                <a:spcPts val="0"/>
              </a:spcAft>
              <a:buFont typeface="Wingdings" pitchFamily="2" charset="2"/>
              <a:buChar char="Ø"/>
            </a:pPr>
            <a:endParaRPr lang="en-GB" sz="300" dirty="0">
              <a:cs typeface="Arial" panose="020B0604020202020204" pitchFamily="34" charset="0"/>
            </a:endParaRPr>
          </a:p>
          <a:p>
            <a:pPr marL="342900" indent="-342900" algn="just">
              <a:spcAft>
                <a:spcPts val="0"/>
              </a:spcAft>
              <a:buFont typeface="Arial" panose="020B0604020202020204" pitchFamily="34" charset="0"/>
              <a:buChar char="•"/>
            </a:pPr>
            <a:r>
              <a:rPr lang="sq-AL" sz="1900" dirty="0">
                <a:cs typeface="Arial" panose="020B0604020202020204" pitchFamily="34" charset="0"/>
              </a:rPr>
              <a:t>Prokuroria Publike Gjermane mori ankesa nga viktima të mundshme që janë shtetas gjermanë, në lidhje me mashtrime të mundshme lidhur me investimet në tregjet financiare</a:t>
            </a:r>
          </a:p>
          <a:p>
            <a:pPr marL="342900" indent="-342900" algn="just">
              <a:spcAft>
                <a:spcPts val="0"/>
              </a:spcAft>
              <a:buFont typeface="Arial" panose="020B0604020202020204" pitchFamily="34" charset="0"/>
              <a:buChar char="•"/>
            </a:pPr>
            <a:r>
              <a:rPr lang="sq-AL" sz="1900" dirty="0">
                <a:cs typeface="Arial" panose="020B0604020202020204" pitchFamily="34" charset="0"/>
              </a:rPr>
              <a:t>Viktimat tërhiqen nga reklama agresive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r>
              <a:rPr lang="sq-AL" sz="1900" dirty="0">
                <a:cs typeface="Arial" panose="020B0604020202020204" pitchFamily="34" charset="0"/>
              </a:rPr>
              <a:t> për fitimet e mundshme nga investimet</a:t>
            </a:r>
          </a:p>
          <a:p>
            <a:pPr marL="342900" indent="-342900" algn="just">
              <a:spcAft>
                <a:spcPts val="0"/>
              </a:spcAft>
              <a:buFont typeface="Arial" panose="020B0604020202020204" pitchFamily="34" charset="0"/>
              <a:buChar char="•"/>
            </a:pPr>
            <a:r>
              <a:rPr lang="sq-AL" sz="1900" dirty="0">
                <a:cs typeface="Arial" panose="020B0604020202020204" pitchFamily="34" charset="0"/>
              </a:rPr>
              <a:t>Pas përgjigjes në reklamë, viktimat kontaktohen nga "ndërmjetësit" e "</a:t>
            </a:r>
            <a:r>
              <a:rPr lang="sq-AL" sz="1900" dirty="0" err="1">
                <a:cs typeface="Arial" panose="020B0604020202020204" pitchFamily="34" charset="0"/>
              </a:rPr>
              <a:t>Cactus</a:t>
            </a:r>
            <a:r>
              <a:rPr lang="sq-AL" sz="1900" dirty="0">
                <a:cs typeface="Arial" panose="020B0604020202020204" pitchFamily="34" charset="0"/>
              </a:rPr>
              <a:t> </a:t>
            </a:r>
            <a:r>
              <a:rPr lang="sq-AL" sz="1900" dirty="0" err="1">
                <a:cs typeface="Arial" panose="020B0604020202020204" pitchFamily="34" charset="0"/>
              </a:rPr>
              <a:t>Market</a:t>
            </a:r>
            <a:r>
              <a:rPr lang="sq-AL" sz="1900" dirty="0">
                <a:cs typeface="Arial" panose="020B0604020202020204" pitchFamily="34" charset="0"/>
              </a:rPr>
              <a:t>" të cilët ofrojnë portofol të anëtarësimit, investime në "opsione binare" dhe llogari të kontrollit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r>
              <a:rPr lang="sq-AL" sz="1900" dirty="0">
                <a:cs typeface="Arial" panose="020B0604020202020204" pitchFamily="34" charset="0"/>
              </a:rPr>
              <a:t>, me një gjermanishte të përsosur</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749044" y="961456"/>
            <a:ext cx="4306434" cy="5386090"/>
          </a:xfrm>
          <a:prstGeom prst="rect">
            <a:avLst/>
          </a:prstGeom>
        </p:spPr>
        <p:txBody>
          <a:bodyPr wrap="square">
            <a:spAutoFit/>
          </a:bodyPr>
          <a:lstStyle/>
          <a:p>
            <a:pPr marL="342900" indent="-342900" algn="just">
              <a:spcAft>
                <a:spcPts val="0"/>
              </a:spcAft>
              <a:buFont typeface="Arial" panose="020B0604020202020204" pitchFamily="34" charset="0"/>
              <a:buChar char="•"/>
            </a:pPr>
            <a:r>
              <a:rPr lang="sq-AL" sz="1900" dirty="0">
                <a:cs typeface="Arial" panose="020B0604020202020204" pitchFamily="34" charset="0"/>
              </a:rPr>
              <a:t>Viktimat këshillohen dhe nxiten të rrisin investimet duke paguar para nga kartat e tyre të kreditit tek ndërmjetësit në llogaritë e dhëna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r>
              <a:rPr lang="sq-AL" sz="1900" dirty="0">
                <a:cs typeface="Arial" panose="020B0604020202020204" pitchFamily="34" charset="0"/>
              </a:rPr>
              <a:t> të "</a:t>
            </a:r>
            <a:r>
              <a:rPr lang="sq-AL" sz="1900" dirty="0" err="1">
                <a:cs typeface="Arial" panose="020B0604020202020204" pitchFamily="34" charset="0"/>
              </a:rPr>
              <a:t>Cactus</a:t>
            </a:r>
            <a:r>
              <a:rPr lang="sq-AL" sz="1900" dirty="0">
                <a:cs typeface="Arial" panose="020B0604020202020204" pitchFamily="34" charset="0"/>
              </a:rPr>
              <a:t> </a:t>
            </a:r>
            <a:r>
              <a:rPr lang="sq-AL" sz="1900" dirty="0" err="1">
                <a:cs typeface="Arial" panose="020B0604020202020204" pitchFamily="34" charset="0"/>
              </a:rPr>
              <a:t>Market</a:t>
            </a:r>
            <a:r>
              <a:rPr lang="sq-AL" sz="1900" dirty="0">
                <a:cs typeface="Arial" panose="020B0604020202020204" pitchFamily="34" charset="0"/>
              </a:rPr>
              <a:t>”</a:t>
            </a:r>
          </a:p>
          <a:p>
            <a:pPr marL="342900" indent="-342900" algn="just">
              <a:spcAft>
                <a:spcPts val="0"/>
              </a:spcAft>
              <a:buFont typeface="Arial" panose="020B0604020202020204" pitchFamily="34" charset="0"/>
              <a:buChar char="•"/>
            </a:pPr>
            <a:r>
              <a:rPr lang="sq-AL" sz="1900" dirty="0">
                <a:cs typeface="Arial" panose="020B0604020202020204" pitchFamily="34" charset="0"/>
              </a:rPr>
              <a:t>Viktimat kanë qasje në llogaritë e tyre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r>
              <a:rPr lang="sq-AL" sz="1900" dirty="0">
                <a:cs typeface="Arial" panose="020B0604020202020204" pitchFamily="34" charset="0"/>
              </a:rPr>
              <a:t> ku ata mund të vëzhgojnë statusin e investimeve dhe fitimeve të tyre</a:t>
            </a:r>
          </a:p>
          <a:p>
            <a:pPr marL="342900" indent="-342900" algn="just">
              <a:spcAft>
                <a:spcPts val="0"/>
              </a:spcAft>
              <a:buFont typeface="Arial" panose="020B0604020202020204" pitchFamily="34" charset="0"/>
              <a:buChar char="•"/>
            </a:pPr>
            <a:r>
              <a:rPr lang="sq-AL" sz="1900" dirty="0">
                <a:cs typeface="Arial" panose="020B0604020202020204" pitchFamily="34" charset="0"/>
              </a:rPr>
              <a:t>Fitimet tregojnë rritje të vazhdueshme të shumave të konsiderueshme të cilat, në kombinim me këshillat nga "ndërmjetësit", sigurojnë viktimën të vazhdojë të investojë</a:t>
            </a:r>
          </a:p>
          <a:p>
            <a:pPr marL="342900" indent="-342900" algn="just">
              <a:spcAft>
                <a:spcPts val="0"/>
              </a:spcAft>
              <a:buFont typeface="Arial" panose="020B0604020202020204" pitchFamily="34" charset="0"/>
              <a:buChar char="•"/>
            </a:pPr>
            <a:r>
              <a:rPr lang="sq-AL" sz="1900" dirty="0">
                <a:cs typeface="Arial" panose="020B0604020202020204" pitchFamily="34" charset="0"/>
              </a:rPr>
              <a:t>Por, kur viktima dëshiron të marrin pagesë, ajo mohohet pjesërisht ose plotësisht, justifikuar me "rregullat e tregut”</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xmlns="" val="246939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1044000"/>
            <a:ext cx="4572000" cy="5262979"/>
          </a:xfrm>
          <a:prstGeom prst="rect">
            <a:avLst/>
          </a:prstGeom>
        </p:spPr>
        <p:txBody>
          <a:bodyPr>
            <a:spAutoFit/>
          </a:bodyPr>
          <a:lstStyle/>
          <a:p>
            <a:pPr marL="342900" lvl="2" indent="-342900">
              <a:buFont typeface="Wingdings" pitchFamily="2" charset="2"/>
              <a:buChar char="ü"/>
            </a:pPr>
            <a:r>
              <a:rPr lang="sq-AL" sz="2100" i="1" dirty="0"/>
              <a:t>rifreskimi dhe zgjerimi i njohurive në lidhje me llojet e provave elektronike tipike për kërkesat dhe shkëmbimin e Ndihmës Juridike të Ndërsjellë</a:t>
            </a:r>
          </a:p>
          <a:p>
            <a:pPr marL="342900" lvl="2" indent="-342900">
              <a:buFont typeface="Wingdings" pitchFamily="2" charset="2"/>
              <a:buChar char="ü"/>
            </a:pPr>
            <a:r>
              <a:rPr lang="sq-AL" sz="2100" i="1" dirty="0"/>
              <a:t>zgjerimi i njohurive në lidhje me llojet e autoriteteve kompetente për të marrë pjesë në Ndihmën Juridike të Ndërsjellë</a:t>
            </a:r>
          </a:p>
          <a:p>
            <a:pPr marL="342900" lvl="2" indent="-342900">
              <a:buFont typeface="Wingdings" pitchFamily="2" charset="2"/>
              <a:buChar char="ü"/>
            </a:pPr>
            <a:r>
              <a:rPr lang="sq-AL" sz="2100" i="1" dirty="0"/>
              <a:t>të kuptuarit e ndryshimit ndërmjet Autoritetit Qendror të NJN-së dhe Autoritetit Ekzekutues dhe sistemeve hibride</a:t>
            </a:r>
          </a:p>
          <a:p>
            <a:pPr marL="342900" lvl="2" indent="-342900">
              <a:buFont typeface="Wingdings" pitchFamily="2" charset="2"/>
              <a:buChar char="ü"/>
            </a:pPr>
            <a:r>
              <a:rPr lang="sq-AL" sz="2100" i="1" dirty="0"/>
              <a:t>të kuptuarit se cilat janë kompetencat procedurale të NJN-së për autoritete të ndryshme </a:t>
            </a:r>
          </a:p>
        </p:txBody>
      </p:sp>
      <p:sp>
        <p:nvSpPr>
          <p:cNvPr id="8" name="Rectangle 7">
            <a:extLst>
              <a:ext uri="{FF2B5EF4-FFF2-40B4-BE49-F238E27FC236}">
                <a16:creationId xmlns:a16="http://schemas.microsoft.com/office/drawing/2014/main" xmlns="" id="{318C602D-ED60-F847-ABCD-A03310105151}"/>
              </a:ext>
            </a:extLst>
          </p:cNvPr>
          <p:cNvSpPr/>
          <p:nvPr/>
        </p:nvSpPr>
        <p:spPr>
          <a:xfrm>
            <a:off x="4694525" y="1090708"/>
            <a:ext cx="4327931" cy="5170646"/>
          </a:xfrm>
          <a:prstGeom prst="rect">
            <a:avLst/>
          </a:prstGeom>
        </p:spPr>
        <p:txBody>
          <a:bodyPr wrap="square">
            <a:spAutoFit/>
          </a:bodyPr>
          <a:lstStyle/>
          <a:p>
            <a:pPr marL="342900" lvl="2" indent="-342900">
              <a:buFont typeface="Wingdings" pitchFamily="2" charset="2"/>
              <a:buChar char="ü"/>
            </a:pPr>
            <a:r>
              <a:rPr lang="sq-AL" sz="2200" i="1"/>
              <a:t>të mësuarit në lidhje me hapat e mundshëm dhe ndryshimet e hapave të ndërmarra gjatë procedimit të NJN-së nga autoritete të ndryshme kompetente</a:t>
            </a:r>
          </a:p>
          <a:p>
            <a:pPr marL="342900" lvl="2" indent="-342900">
              <a:buFont typeface="Wingdings" pitchFamily="2" charset="2"/>
              <a:buChar char="ü"/>
            </a:pPr>
            <a:r>
              <a:rPr lang="sq-AL" sz="2200" i="1"/>
              <a:t>marrja pjesë në mënyrë aktive në analizën e studimit të rastit duke aplikuar njohuri dhe aftësi të fituara më parë</a:t>
            </a:r>
          </a:p>
          <a:p>
            <a:pPr marL="342900" lvl="2" indent="-342900">
              <a:buFont typeface="Wingdings" pitchFamily="2" charset="2"/>
              <a:buChar char="ü"/>
            </a:pPr>
            <a:r>
              <a:rPr lang="sq-AL" sz="2200" i="1"/>
              <a:t>përmirësimi i njohurive të përgjithshme të Ndihmës Juridike të Ndërsjellë në lidhje me procedurat e marrjes së provave elektronike</a:t>
            </a:r>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21544" y="833608"/>
            <a:ext cx="4366373" cy="5578450"/>
          </a:xfrm>
          <a:prstGeom prst="rect">
            <a:avLst/>
          </a:prstGeom>
        </p:spPr>
        <p:txBody>
          <a:bodyPr wrap="square">
            <a:spAutoFit/>
          </a:bodyPr>
          <a:lstStyle/>
          <a:p>
            <a:pPr marL="342900" indent="-342900" algn="just">
              <a:spcAft>
                <a:spcPts val="0"/>
              </a:spcAft>
              <a:buFont typeface="Wingdings" pitchFamily="2" charset="2"/>
              <a:buChar char="Ø"/>
            </a:pPr>
            <a:r>
              <a:rPr lang="sq-AL" sz="2100" b="1" dirty="0">
                <a:cs typeface="Arial" panose="020B0604020202020204" pitchFamily="34" charset="0"/>
              </a:rPr>
              <a:t>Përmbledhje e shkurtër e rastit </a:t>
            </a:r>
            <a:r>
              <a:rPr lang="sq-AL" sz="2100" b="1" dirty="0" err="1">
                <a:cs typeface="Arial" panose="020B0604020202020204" pitchFamily="34" charset="0"/>
              </a:rPr>
              <a:t>WolfJäger</a:t>
            </a:r>
            <a:r>
              <a:rPr lang="sq-AL" sz="2100" b="1" dirty="0">
                <a:cs typeface="Arial" panose="020B0604020202020204" pitchFamily="34" charset="0"/>
              </a:rPr>
              <a:t>:</a:t>
            </a:r>
          </a:p>
          <a:p>
            <a:pPr marL="342900" indent="-342900" algn="just">
              <a:spcAft>
                <a:spcPts val="0"/>
              </a:spcAft>
              <a:buFont typeface="Wingdings" pitchFamily="2" charset="2"/>
              <a:buChar char="Ø"/>
            </a:pPr>
            <a:endParaRPr lang="en-GB" sz="1050" dirty="0">
              <a:cs typeface="Arial" panose="020B0604020202020204" pitchFamily="34" charset="0"/>
            </a:endParaRPr>
          </a:p>
          <a:p>
            <a:pPr marL="342900" indent="-342900" algn="just">
              <a:spcAft>
                <a:spcPts val="0"/>
              </a:spcAft>
              <a:buFont typeface="Arial" panose="020B0604020202020204" pitchFamily="34" charset="0"/>
              <a:buChar char="•"/>
            </a:pPr>
            <a:r>
              <a:rPr lang="sq-AL" sz="1900" dirty="0">
                <a:cs typeface="Arial" panose="020B0604020202020204" pitchFamily="34" charset="0"/>
              </a:rPr>
              <a:t>Kur viktimat vazhdojnë të insistojnë të tërheqin pagesa të mëdha ose të plota, "ndërmjetësit" transferojnë viktimën në "</a:t>
            </a:r>
            <a:r>
              <a:rPr lang="sq-AL" sz="1900" dirty="0" err="1">
                <a:cs typeface="Arial" panose="020B0604020202020204" pitchFamily="34" charset="0"/>
              </a:rPr>
              <a:t>menaxhmentin</a:t>
            </a:r>
            <a:r>
              <a:rPr lang="sq-AL" sz="1900" dirty="0">
                <a:cs typeface="Arial" panose="020B0604020202020204" pitchFamily="34" charset="0"/>
              </a:rPr>
              <a:t> e lartë"</a:t>
            </a:r>
          </a:p>
          <a:p>
            <a:pPr marL="342900" indent="-342900" algn="just">
              <a:spcAft>
                <a:spcPts val="0"/>
              </a:spcAft>
              <a:buFont typeface="Arial" panose="020B0604020202020204" pitchFamily="34" charset="0"/>
              <a:buChar char="•"/>
            </a:pPr>
            <a:r>
              <a:rPr lang="sq-AL" sz="1900" dirty="0" err="1">
                <a:cs typeface="Arial" panose="020B0604020202020204" pitchFamily="34" charset="0"/>
              </a:rPr>
              <a:t>Menaxhmenti</a:t>
            </a:r>
            <a:r>
              <a:rPr lang="sq-AL" sz="1900" dirty="0">
                <a:cs typeface="Arial" panose="020B0604020202020204" pitchFamily="34" charset="0"/>
              </a:rPr>
              <a:t> i lartë vazhdon ta bindë viktimën të vazhdojë investimet</a:t>
            </a:r>
          </a:p>
          <a:p>
            <a:pPr marL="342900" indent="-342900" algn="just">
              <a:spcAft>
                <a:spcPts val="0"/>
              </a:spcAft>
              <a:buFont typeface="Arial" panose="020B0604020202020204" pitchFamily="34" charset="0"/>
              <a:buChar char="•"/>
            </a:pPr>
            <a:r>
              <a:rPr lang="sq-AL" sz="1900" dirty="0">
                <a:cs typeface="Arial" panose="020B0604020202020204" pitchFamily="34" charset="0"/>
              </a:rPr>
              <a:t>Disa viktima nuk pajtohen dhe insistojnë të marrin pagesat</a:t>
            </a:r>
          </a:p>
          <a:p>
            <a:pPr marL="342900" indent="-342900" algn="just">
              <a:spcAft>
                <a:spcPts val="0"/>
              </a:spcAft>
              <a:buFont typeface="Arial" panose="020B0604020202020204" pitchFamily="34" charset="0"/>
              <a:buChar char="•"/>
            </a:pPr>
            <a:r>
              <a:rPr lang="sq-AL" sz="1900" dirty="0">
                <a:cs typeface="Arial" panose="020B0604020202020204" pitchFamily="34" charset="0"/>
              </a:rPr>
              <a:t>Në atë moment "</a:t>
            </a:r>
            <a:r>
              <a:rPr lang="sq-AL" sz="1900" dirty="0" err="1">
                <a:cs typeface="Arial" panose="020B0604020202020204" pitchFamily="34" charset="0"/>
              </a:rPr>
              <a:t>menaxhmenti</a:t>
            </a:r>
            <a:r>
              <a:rPr lang="sq-AL" sz="1900" dirty="0">
                <a:cs typeface="Arial" panose="020B0604020202020204" pitchFamily="34" charset="0"/>
              </a:rPr>
              <a:t>" informon viktimën se për shkak të luhatjes së tregut financiar portofoli i tij "opsioni binar" ka humbur dhe të gjitha paratë janë zhdukur, çfarë mund të shihet në llogarinë </a:t>
            </a:r>
            <a:r>
              <a:rPr lang="sq-AL" sz="1900" dirty="0" err="1">
                <a:cs typeface="Arial" panose="020B0604020202020204" pitchFamily="34" charset="0"/>
              </a:rPr>
              <a:t>online</a:t>
            </a:r>
            <a:r>
              <a:rPr lang="sq-AL" sz="1900" dirty="0">
                <a:cs typeface="Arial" panose="020B0604020202020204" pitchFamily="34" charset="0"/>
              </a:rPr>
              <a:t> gjithashtu</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855778" y="950707"/>
            <a:ext cx="3972911" cy="4770537"/>
          </a:xfrm>
          <a:prstGeom prst="rect">
            <a:avLst/>
          </a:prstGeom>
        </p:spPr>
        <p:txBody>
          <a:bodyPr wrap="square">
            <a:spAutoFit/>
          </a:bodyPr>
          <a:lstStyle/>
          <a:p>
            <a:pPr marL="342900" indent="-342900" algn="just">
              <a:spcAft>
                <a:spcPts val="0"/>
              </a:spcAft>
              <a:buFont typeface="Arial" panose="020B0604020202020204" pitchFamily="34" charset="0"/>
              <a:buChar char="•"/>
            </a:pPr>
            <a:r>
              <a:rPr lang="sq-AL" sz="1900" dirty="0">
                <a:cs typeface="Arial" panose="020B0604020202020204" pitchFamily="34" charset="0"/>
              </a:rPr>
              <a:t>Viktimat fillojnë të bëjnë panik dhe kërkojnë shpjegime shtesë edhe personalisht, jo kontakte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endParaRPr lang="sq-AL" sz="1900" dirty="0">
              <a:cs typeface="Arial" panose="020B0604020202020204" pitchFamily="34" charset="0"/>
            </a:endParaRPr>
          </a:p>
          <a:p>
            <a:pPr marL="342900" indent="-342900" algn="just">
              <a:spcAft>
                <a:spcPts val="0"/>
              </a:spcAft>
              <a:buFont typeface="Arial" panose="020B0604020202020204" pitchFamily="34" charset="0"/>
              <a:buChar char="•"/>
            </a:pPr>
            <a:r>
              <a:rPr lang="sq-AL" sz="1900" dirty="0">
                <a:cs typeface="Arial" panose="020B0604020202020204" pitchFamily="34" charset="0"/>
              </a:rPr>
              <a:t>Pas një kërkese të tillë komunikimi ndalet. Askush nuk përgjigjet në thirrjet telefonike dhe llogaria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r>
              <a:rPr lang="sq-AL" sz="1900" dirty="0">
                <a:cs typeface="Arial" panose="020B0604020202020204" pitchFamily="34" charset="0"/>
              </a:rPr>
              <a:t> fshihet</a:t>
            </a:r>
          </a:p>
          <a:p>
            <a:pPr marL="342900" indent="-342900" algn="just">
              <a:spcAft>
                <a:spcPts val="0"/>
              </a:spcAft>
              <a:buFont typeface="Arial" panose="020B0604020202020204" pitchFamily="34" charset="0"/>
              <a:buChar char="•"/>
            </a:pPr>
            <a:r>
              <a:rPr lang="sq-AL" sz="1900" dirty="0">
                <a:cs typeface="Arial" panose="020B0604020202020204" pitchFamily="34" charset="0"/>
              </a:rPr>
              <a:t>Dëmet janë në nivelin personal duke filluar nga dhjetëra mijëra deri në qindra mijëra Euro.</a:t>
            </a:r>
          </a:p>
          <a:p>
            <a:pPr marL="342900" indent="-342900" algn="just">
              <a:spcAft>
                <a:spcPts val="0"/>
              </a:spcAft>
              <a:buFont typeface="Arial" panose="020B0604020202020204" pitchFamily="34" charset="0"/>
              <a:buChar char="•"/>
            </a:pPr>
            <a:r>
              <a:rPr lang="sq-AL" sz="1900" dirty="0">
                <a:cs typeface="Arial" panose="020B0604020202020204" pitchFamily="34" charset="0"/>
              </a:rPr>
              <a:t>Numri i ankesave rritet. Duket se mashtrimi po tërheq miliona, apo edhe dhjetëra miliona euro</a:t>
            </a:r>
          </a:p>
          <a:p>
            <a:pPr marL="342900" indent="-342900" algn="just">
              <a:spcAft>
                <a:spcPts val="0"/>
              </a:spcAft>
              <a:buFont typeface="Arial" panose="020B0604020202020204" pitchFamily="34" charset="0"/>
              <a:buChar char="•"/>
            </a:pPr>
            <a:r>
              <a:rPr lang="sq-AL" sz="1900" dirty="0">
                <a:cs typeface="Arial" panose="020B0604020202020204" pitchFamily="34" charset="0"/>
              </a:rPr>
              <a:t>Prokuroria gjermane duhet të reagojë shpejt</a:t>
            </a:r>
          </a:p>
        </p:txBody>
      </p:sp>
    </p:spTree>
    <p:extLst>
      <p:ext uri="{BB962C8B-B14F-4D97-AF65-F5344CB8AC3E}">
        <p14:creationId xmlns:p14="http://schemas.microsoft.com/office/powerpoint/2010/main" xmlns="" val="2830593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7557"/>
            <a:ext cx="4199699" cy="4739759"/>
          </a:xfrm>
          <a:prstGeom prst="rect">
            <a:avLst/>
          </a:prstGeom>
        </p:spPr>
        <p:txBody>
          <a:bodyPr wrap="square">
            <a:spAutoFit/>
          </a:bodyPr>
          <a:lstStyle/>
          <a:p>
            <a:pPr marL="342900" indent="-342900" algn="just">
              <a:spcAft>
                <a:spcPts val="0"/>
              </a:spcAft>
              <a:buFont typeface="Wingdings" pitchFamily="2" charset="2"/>
              <a:buChar char="Ø"/>
            </a:pPr>
            <a:r>
              <a:rPr lang="sq-AL" sz="2100" b="1">
                <a:cs typeface="Arial" panose="020B0604020202020204" pitchFamily="34" charset="0"/>
              </a:rPr>
              <a:t>Përmbledhje e shkurtër e rastit WolfJäger:</a:t>
            </a:r>
          </a:p>
          <a:p>
            <a:pPr marL="342900" indent="-342900" algn="just">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sq-AL" sz="2000">
                <a:cs typeface="Arial" panose="020B0604020202020204" pitchFamily="34" charset="0"/>
              </a:rPr>
              <a:t>Raportet fillestare të policisë tregojnë se të gjitha kontaktet, telefoni ose emaili, bëhen duke përdorur shërbime të postës elektronike VOIP ose Web.</a:t>
            </a:r>
          </a:p>
          <a:p>
            <a:pPr marL="342900" indent="-342900" algn="just">
              <a:spcAft>
                <a:spcPts val="0"/>
              </a:spcAft>
              <a:buFont typeface="Arial" panose="020B0604020202020204" pitchFamily="34" charset="0"/>
              <a:buChar char="•"/>
            </a:pPr>
            <a:r>
              <a:rPr lang="sq-AL" sz="2000">
                <a:cs typeface="Arial" panose="020B0604020202020204" pitchFamily="34" charset="0"/>
              </a:rPr>
              <a:t>Asnjë nga adresat IP nuk është në Gjermani</a:t>
            </a:r>
          </a:p>
          <a:p>
            <a:pPr marL="342900" indent="-342900" algn="just">
              <a:spcAft>
                <a:spcPts val="0"/>
              </a:spcAft>
              <a:buFont typeface="Arial" panose="020B0604020202020204" pitchFamily="34" charset="0"/>
              <a:buChar char="•"/>
            </a:pPr>
            <a:r>
              <a:rPr lang="sq-AL" sz="2000">
                <a:cs typeface="Arial" panose="020B0604020202020204" pitchFamily="34" charset="0"/>
              </a:rPr>
              <a:t>Adresat e VOIP po drejtojnë drejt Evropës Juglindore, kryesisht kah Serbia dhe Bullgaria</a:t>
            </a:r>
          </a:p>
          <a:p>
            <a:pPr marL="342900" indent="-342900" algn="just">
              <a:spcAft>
                <a:spcPts val="0"/>
              </a:spcAft>
              <a:buFont typeface="Arial" panose="020B0604020202020204" pitchFamily="34" charset="0"/>
              <a:buChar char="•"/>
            </a:pPr>
            <a:r>
              <a:rPr lang="sq-AL" sz="2000">
                <a:cs typeface="Arial" panose="020B0604020202020204" pitchFamily="34" charset="0"/>
              </a:rPr>
              <a:t>Raportet fillestare bankare të viktimave tregojnë se llogaria në të cilën viktimat kanë paguar para është në Republikën Çeke</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836069" y="987557"/>
            <a:ext cx="3941379" cy="4939814"/>
          </a:xfrm>
          <a:prstGeom prst="rect">
            <a:avLst/>
          </a:prstGeom>
        </p:spPr>
        <p:txBody>
          <a:bodyPr wrap="square">
            <a:spAutoFit/>
          </a:bodyPr>
          <a:lstStyle/>
          <a:p>
            <a:pPr marL="342900" indent="-342900" algn="just">
              <a:spcAft>
                <a:spcPts val="0"/>
              </a:spcAft>
              <a:buFont typeface="Arial" panose="020B0604020202020204" pitchFamily="34" charset="0"/>
              <a:buChar char="•"/>
            </a:pPr>
            <a:r>
              <a:rPr lang="sq-AL" sz="2100">
                <a:cs typeface="Arial" panose="020B0604020202020204" pitchFamily="34" charset="0"/>
              </a:rPr>
              <a:t>Kompania e ndërmjetësimit "My Market" nuk është e regjistruar në Gjermani ose në Republikën Çeke</a:t>
            </a:r>
          </a:p>
          <a:p>
            <a:pPr marL="342900" indent="-342900" algn="just">
              <a:spcAft>
                <a:spcPts val="0"/>
              </a:spcAft>
              <a:buFont typeface="Arial" panose="020B0604020202020204" pitchFamily="34" charset="0"/>
              <a:buChar char="•"/>
            </a:pPr>
            <a:r>
              <a:rPr lang="sq-AL" sz="2100">
                <a:cs typeface="Arial" panose="020B0604020202020204" pitchFamily="34" charset="0"/>
              </a:rPr>
              <a:t>Viktimat raportuan se ndërmjetësit përfaqësonin veten e tyre me emra dhe mbiemra gjermanë dhe se ata flisnin një gjermanishte të përsosur pa theks</a:t>
            </a:r>
          </a:p>
          <a:p>
            <a:pPr marL="342900" indent="-342900" algn="just">
              <a:spcAft>
                <a:spcPts val="0"/>
              </a:spcAft>
              <a:buFont typeface="Arial" panose="020B0604020202020204" pitchFamily="34" charset="0"/>
              <a:buChar char="•"/>
            </a:pPr>
            <a:r>
              <a:rPr lang="sq-AL" sz="2100">
                <a:cs typeface="Arial" panose="020B0604020202020204" pitchFamily="34" charset="0"/>
              </a:rPr>
              <a:t>Prokuroria fillon hetimin me kërkesa të Ndihmës Juridike të Ndërsjellë të menjëhershme dhe urgjente</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xmlns="" val="1198578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21544" y="948690"/>
            <a:ext cx="4572000" cy="5586145"/>
          </a:xfrm>
          <a:prstGeom prst="rect">
            <a:avLst/>
          </a:prstGeom>
        </p:spPr>
        <p:txBody>
          <a:bodyPr>
            <a:spAutoFit/>
          </a:bodyPr>
          <a:lstStyle/>
          <a:p>
            <a:pPr marL="342900" indent="-342900">
              <a:spcAft>
                <a:spcPts val="0"/>
              </a:spcAft>
              <a:buFont typeface="Wingdings" pitchFamily="2" charset="2"/>
              <a:buChar char="Ø"/>
            </a:pPr>
            <a:r>
              <a:rPr lang="sq-AL" sz="2100" b="1">
                <a:cs typeface="Arial" panose="020B0604020202020204" pitchFamily="34" charset="0"/>
              </a:rPr>
              <a:t>Pyetjet fillestare:</a:t>
            </a:r>
          </a:p>
          <a:p>
            <a:pPr marL="342900" indent="-342900">
              <a:spcAft>
                <a:spcPts val="0"/>
              </a:spcAft>
              <a:buFont typeface="Wingdings" pitchFamily="2" charset="2"/>
              <a:buChar char="Ø"/>
            </a:pPr>
            <a:endParaRPr lang="en-GB" sz="2100" dirty="0">
              <a:cs typeface="Arial" panose="020B0604020202020204" pitchFamily="34" charset="0"/>
            </a:endParaRPr>
          </a:p>
          <a:p>
            <a:pPr marL="342900" indent="-342900">
              <a:spcAft>
                <a:spcPts val="0"/>
              </a:spcAft>
              <a:buFont typeface="Arial" panose="020B0604020202020204" pitchFamily="34" charset="0"/>
              <a:buChar char="•"/>
            </a:pPr>
            <a:r>
              <a:rPr lang="sq-AL" sz="2100" i="1">
                <a:cs typeface="Arial" panose="020B0604020202020204" pitchFamily="34" charset="0"/>
              </a:rPr>
              <a:t>Cilat janë drejtimet kryesore të hetimit?</a:t>
            </a:r>
          </a:p>
          <a:p>
            <a:pPr marL="342900" indent="-342900">
              <a:spcAft>
                <a:spcPts val="0"/>
              </a:spcAft>
              <a:buFont typeface="Arial" panose="020B0604020202020204" pitchFamily="34" charset="0"/>
              <a:buChar char="•"/>
            </a:pPr>
            <a:r>
              <a:rPr lang="sq-AL" sz="2100" i="1">
                <a:cs typeface="Arial" panose="020B0604020202020204" pitchFamily="34" charset="0"/>
              </a:rPr>
              <a:t>Çfarë duhet të hetohet së pari?</a:t>
            </a:r>
          </a:p>
          <a:p>
            <a:pPr marL="342900" indent="-342900">
              <a:spcAft>
                <a:spcPts val="0"/>
              </a:spcAft>
              <a:buFont typeface="Arial" panose="020B0604020202020204" pitchFamily="34" charset="0"/>
              <a:buChar char="•"/>
            </a:pPr>
            <a:r>
              <a:rPr lang="sq-AL" sz="2100" i="1">
                <a:cs typeface="Arial" panose="020B0604020202020204" pitchFamily="34" charset="0"/>
              </a:rPr>
              <a:t>A ka ndonjë lloj urgjence të lidhur me ndonjë pjesë të hetimit?</a:t>
            </a:r>
          </a:p>
          <a:p>
            <a:pPr marL="342900" indent="-342900">
              <a:spcAft>
                <a:spcPts val="0"/>
              </a:spcAft>
              <a:buFont typeface="Arial" panose="020B0604020202020204" pitchFamily="34" charset="0"/>
              <a:buChar char="•"/>
            </a:pPr>
            <a:r>
              <a:rPr lang="sq-AL" sz="2100" i="1">
                <a:cs typeface="Arial" panose="020B0604020202020204" pitchFamily="34" charset="0"/>
              </a:rPr>
              <a:t>Çfarë lloj kërkesash do të dërgojë Prokurori / Gjyqtari Hetues?</a:t>
            </a:r>
          </a:p>
          <a:p>
            <a:pPr marL="342900" indent="-342900">
              <a:spcAft>
                <a:spcPts val="0"/>
              </a:spcAft>
              <a:buFont typeface="Arial" panose="020B0604020202020204" pitchFamily="34" charset="0"/>
              <a:buChar char="•"/>
            </a:pPr>
            <a:r>
              <a:rPr lang="sq-AL" sz="2100" i="1">
                <a:cs typeface="Arial" panose="020B0604020202020204" pitchFamily="34" charset="0"/>
              </a:rPr>
              <a:t>Kujt do t’i dërgohen kërkesat?</a:t>
            </a:r>
          </a:p>
          <a:p>
            <a:pPr marL="342900" indent="-342900">
              <a:spcAft>
                <a:spcPts val="0"/>
              </a:spcAft>
              <a:buFont typeface="Arial" panose="020B0604020202020204" pitchFamily="34" charset="0"/>
              <a:buChar char="•"/>
            </a:pPr>
            <a:r>
              <a:rPr lang="sq-AL" sz="2100" i="1">
                <a:cs typeface="Arial" panose="020B0604020202020204" pitchFamily="34" charset="0"/>
              </a:rPr>
              <a:t>Cilat fakte do të kërkohen?</a:t>
            </a:r>
          </a:p>
          <a:p>
            <a:pPr marL="342900" indent="-342900">
              <a:spcAft>
                <a:spcPts val="0"/>
              </a:spcAft>
              <a:buFont typeface="Arial" panose="020B0604020202020204" pitchFamily="34" charset="0"/>
              <a:buChar char="•"/>
            </a:pPr>
            <a:r>
              <a:rPr lang="sq-AL" sz="2100" i="1">
                <a:cs typeface="Arial" panose="020B0604020202020204" pitchFamily="34" charset="0"/>
              </a:rPr>
              <a:t>Çfarë provash do të kërkohen?</a:t>
            </a:r>
          </a:p>
          <a:p>
            <a:pPr marL="342900" indent="-342900">
              <a:spcAft>
                <a:spcPts val="0"/>
              </a:spcAft>
              <a:buFont typeface="Arial" panose="020B0604020202020204" pitchFamily="34" charset="0"/>
              <a:buChar char="•"/>
            </a:pPr>
            <a:r>
              <a:rPr lang="sq-AL" sz="2100" i="1">
                <a:cs typeface="Arial" panose="020B0604020202020204" pitchFamily="34" charset="0"/>
              </a:rPr>
              <a:t>A ka nevojë për ndonjë veprim të veçantë hetimor?</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572000" y="1604204"/>
            <a:ext cx="4572000" cy="4939814"/>
          </a:xfrm>
          <a:prstGeom prst="rect">
            <a:avLst/>
          </a:prstGeom>
        </p:spPr>
        <p:txBody>
          <a:bodyPr>
            <a:spAutoFit/>
          </a:bodyPr>
          <a:lstStyle/>
          <a:p>
            <a:pPr marL="342900" indent="-342900">
              <a:spcAft>
                <a:spcPts val="0"/>
              </a:spcAft>
              <a:buFont typeface="Arial" panose="020B0604020202020204" pitchFamily="34" charset="0"/>
              <a:buChar char="•"/>
            </a:pPr>
            <a:r>
              <a:rPr lang="sq-AL" sz="2100" i="1">
                <a:cs typeface="Arial" panose="020B0604020202020204" pitchFamily="34" charset="0"/>
              </a:rPr>
              <a:t>Cilat veprime do të kërkohen nga AZL / Prokuroria / Gjyqtari Hetues i huaj?</a:t>
            </a:r>
          </a:p>
          <a:p>
            <a:pPr marL="342900" indent="-342900">
              <a:spcAft>
                <a:spcPts val="0"/>
              </a:spcAft>
              <a:buFont typeface="Arial" panose="020B0604020202020204" pitchFamily="34" charset="0"/>
              <a:buChar char="•"/>
            </a:pPr>
            <a:r>
              <a:rPr lang="sq-AL" sz="2100" i="1">
                <a:cs typeface="Arial" panose="020B0604020202020204" pitchFamily="34" charset="0"/>
              </a:rPr>
              <a:t>Si do të përcaktojë prokurori / gjyqtari hetues kujt, si dhe çfarë duhet dërguar?</a:t>
            </a:r>
          </a:p>
          <a:p>
            <a:pPr marL="342900" indent="-342900">
              <a:spcAft>
                <a:spcPts val="0"/>
              </a:spcAft>
              <a:buFont typeface="Arial" panose="020B0604020202020204" pitchFamily="34" charset="0"/>
              <a:buChar char="•"/>
            </a:pPr>
            <a:r>
              <a:rPr lang="sq-AL" sz="2100" i="1">
                <a:cs typeface="Arial" panose="020B0604020202020204" pitchFamily="34" charset="0"/>
              </a:rPr>
              <a:t>A ka baza për fillimin e hetimit financiar?</a:t>
            </a:r>
          </a:p>
          <a:p>
            <a:pPr marL="342900" indent="-342900">
              <a:spcAft>
                <a:spcPts val="0"/>
              </a:spcAft>
              <a:buFont typeface="Arial" panose="020B0604020202020204" pitchFamily="34" charset="0"/>
              <a:buChar char="•"/>
            </a:pPr>
            <a:r>
              <a:rPr lang="sq-AL" sz="2100" i="1">
                <a:cs typeface="Arial" panose="020B0604020202020204" pitchFamily="34" charset="0"/>
              </a:rPr>
              <a:t>Cilat janë hapat dhe / ose masat / veprimet e tjera që duhet të ndërmerren?</a:t>
            </a:r>
          </a:p>
          <a:p>
            <a:pPr marL="342900" indent="-342900">
              <a:spcAft>
                <a:spcPts val="0"/>
              </a:spcAft>
              <a:buFont typeface="Arial" panose="020B0604020202020204" pitchFamily="34" charset="0"/>
              <a:buChar char="•"/>
            </a:pPr>
            <a:r>
              <a:rPr lang="sq-AL" sz="2100" i="1">
                <a:cs typeface="Arial" panose="020B0604020202020204" pitchFamily="34" charset="0"/>
              </a:rPr>
              <a:t>A ka diçka tjetër që do të bënit në vendin tuaj?</a:t>
            </a:r>
          </a:p>
        </p:txBody>
      </p:sp>
    </p:spTree>
    <p:extLst>
      <p:ext uri="{BB962C8B-B14F-4D97-AF65-F5344CB8AC3E}">
        <p14:creationId xmlns:p14="http://schemas.microsoft.com/office/powerpoint/2010/main" xmlns="" val="9251165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2534839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000" b="1">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3062727"/>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pestë</a:t>
            </a:r>
          </a:p>
          <a:p>
            <a:pPr algn="ctr" eaLnBrk="1" hangingPunct="1">
              <a:lnSpc>
                <a:spcPct val="80000"/>
              </a:lnSpc>
            </a:pPr>
            <a:endParaRPr lang="en-US" sz="3200" b="1" dirty="0">
              <a:ea typeface="ＭＳ Ｐゴシック" charset="0"/>
            </a:endParaRPr>
          </a:p>
          <a:p>
            <a:pPr algn="ctr" eaLnBrk="1" hangingPunct="1">
              <a:lnSpc>
                <a:spcPct val="80000"/>
              </a:lnSpc>
            </a:pPr>
            <a:r>
              <a:rPr lang="sq-AL" sz="3200" b="1">
                <a:ea typeface="ＭＳ Ｐゴシック" charset="0"/>
              </a:rPr>
              <a:t>Përmbledhje</a:t>
            </a:r>
          </a:p>
        </p:txBody>
      </p:sp>
    </p:spTree>
    <p:extLst>
      <p:ext uri="{BB962C8B-B14F-4D97-AF65-F5344CB8AC3E}">
        <p14:creationId xmlns:p14="http://schemas.microsoft.com/office/powerpoint/2010/main" xmlns="" val="11647408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1129045"/>
            <a:ext cx="4572000" cy="5262979"/>
          </a:xfrm>
          <a:prstGeom prst="rect">
            <a:avLst/>
          </a:prstGeom>
        </p:spPr>
        <p:txBody>
          <a:bodyPr>
            <a:spAutoFit/>
          </a:bodyPr>
          <a:lstStyle/>
          <a:p>
            <a:pPr marL="342900" lvl="2" indent="-342900">
              <a:buFont typeface="Wingdings" pitchFamily="2" charset="2"/>
              <a:buChar char="ü"/>
            </a:pPr>
            <a:r>
              <a:rPr lang="sq-AL" sz="2100" i="1" dirty="0"/>
              <a:t>rifreskimi dhe zgjerimi i njohurive në lidhje me llojet e provave elektronike tipike për kërkesat dhe shkëmbimin e Ndihmës Juridike të Ndërsjellë</a:t>
            </a:r>
          </a:p>
          <a:p>
            <a:pPr marL="342900" lvl="2" indent="-342900">
              <a:buFont typeface="Wingdings" pitchFamily="2" charset="2"/>
              <a:buChar char="ü"/>
            </a:pPr>
            <a:r>
              <a:rPr lang="sq-AL" sz="2100" i="1" dirty="0"/>
              <a:t>zgjerimi i njohurive në lidhje me llojet e autoriteteve kompetente për të marrë pjesë në Ndihmën Juridike të Ndërsjellë</a:t>
            </a:r>
          </a:p>
          <a:p>
            <a:pPr marL="342900" lvl="2" indent="-342900">
              <a:buFont typeface="Wingdings" pitchFamily="2" charset="2"/>
              <a:buChar char="ü"/>
            </a:pPr>
            <a:r>
              <a:rPr lang="sq-AL" sz="2100" i="1" dirty="0"/>
              <a:t>të kuptuarit e ndryshimit ndërmjet Autoritetit Qendror të NJN-së dhe Autoritetit Ekzekutues dhe sistemeve hibride</a:t>
            </a:r>
          </a:p>
          <a:p>
            <a:pPr marL="342900" lvl="2" indent="-342900">
              <a:buFont typeface="Wingdings" pitchFamily="2" charset="2"/>
              <a:buChar char="ü"/>
            </a:pPr>
            <a:r>
              <a:rPr lang="sq-AL" sz="2100" i="1" dirty="0"/>
              <a:t>të kuptuarit se cilat janë kompetencat procedurale të NJN-së për autoritete të ndryshme </a:t>
            </a:r>
          </a:p>
        </p:txBody>
      </p:sp>
      <p:sp>
        <p:nvSpPr>
          <p:cNvPr id="8" name="Rectangle 7">
            <a:extLst>
              <a:ext uri="{FF2B5EF4-FFF2-40B4-BE49-F238E27FC236}">
                <a16:creationId xmlns:a16="http://schemas.microsoft.com/office/drawing/2014/main" xmlns="" id="{318C602D-ED60-F847-ABCD-A03310105151}"/>
              </a:ext>
            </a:extLst>
          </p:cNvPr>
          <p:cNvSpPr/>
          <p:nvPr/>
        </p:nvSpPr>
        <p:spPr>
          <a:xfrm>
            <a:off x="4732127" y="1163467"/>
            <a:ext cx="4572000" cy="5170646"/>
          </a:xfrm>
          <a:prstGeom prst="rect">
            <a:avLst/>
          </a:prstGeom>
        </p:spPr>
        <p:txBody>
          <a:bodyPr>
            <a:spAutoFit/>
          </a:bodyPr>
          <a:lstStyle/>
          <a:p>
            <a:pPr marL="342900" lvl="2" indent="-342900">
              <a:buFont typeface="Wingdings" pitchFamily="2" charset="2"/>
              <a:buChar char="ü"/>
            </a:pPr>
            <a:r>
              <a:rPr lang="sq-AL" sz="2200" i="1"/>
              <a:t>të mësuarit në lidhje me hapat e mundshëm dhe ndryshimet e hapave të ndërmarra gjatë procedimit të NJN-së nga autoritete të ndryshme kompetente</a:t>
            </a:r>
          </a:p>
          <a:p>
            <a:pPr marL="342900" lvl="2" indent="-342900">
              <a:buFont typeface="Wingdings" pitchFamily="2" charset="2"/>
              <a:buChar char="ü"/>
            </a:pPr>
            <a:r>
              <a:rPr lang="sq-AL" sz="2200" i="1"/>
              <a:t>marrja pjesë në mënyrë aktive në analizën e studimit të rastit duke aplikuar njohuri dhe aftësi të fituara më parë</a:t>
            </a:r>
          </a:p>
          <a:p>
            <a:pPr marL="342900" lvl="2" indent="-342900">
              <a:buFont typeface="Wingdings" pitchFamily="2" charset="2"/>
              <a:buChar char="ü"/>
            </a:pPr>
            <a:r>
              <a:rPr lang="sq-AL" sz="2200" i="1"/>
              <a:t>përmirësimi i njohurive të përgjithshme të Ndihmës Juridike të Ndërsjellë në lidhje me procedurat e marrjes së provave elektronike</a:t>
            </a:r>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xmlns="" val="12137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800" b="1">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999871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000" b="1">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906522"/>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Llojet e zakonshme të provave elektronike në NJN</a:t>
            </a:r>
          </a:p>
        </p:txBody>
      </p:sp>
    </p:spTree>
    <p:extLst>
      <p:ext uri="{BB962C8B-B14F-4D97-AF65-F5344CB8AC3E}">
        <p14:creationId xmlns:p14="http://schemas.microsoft.com/office/powerpoint/2010/main" xmlns=""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616922"/>
          </a:xfrm>
          <a:prstGeom prst="rect">
            <a:avLst/>
          </a:prstGeom>
        </p:spPr>
        <p:txBody>
          <a:bodyPr>
            <a:spAutoFit/>
          </a:bodyPr>
          <a:lstStyle/>
          <a:p>
            <a:pPr marL="342900" indent="-342900">
              <a:spcAft>
                <a:spcPts val="0"/>
              </a:spcAft>
              <a:buFont typeface="Wingdings" pitchFamily="2" charset="2"/>
              <a:buChar char="Ø"/>
            </a:pPr>
            <a:r>
              <a:rPr lang="sq-AL" sz="2200" b="1" dirty="0">
                <a:cs typeface="Arial" panose="020B0604020202020204" pitchFamily="34" charset="0"/>
              </a:rPr>
              <a:t>Çfarë janë të dhënat kompjuterike</a:t>
            </a:r>
            <a:r>
              <a:rPr lang="sq-AL" sz="2200" dirty="0">
                <a:cs typeface="Arial" panose="020B0604020202020204" pitchFamily="34" charset="0"/>
              </a:rPr>
              <a:t>:</a:t>
            </a:r>
          </a:p>
          <a:p>
            <a:pPr marL="342900" indent="-342900" algn="just">
              <a:spcAft>
                <a:spcPts val="0"/>
              </a:spcAft>
              <a:buFont typeface="Arial" panose="020B0604020202020204" pitchFamily="34" charset="0"/>
              <a:buChar char="•"/>
            </a:pPr>
            <a:r>
              <a:rPr lang="sq-AL" sz="2100" i="1" dirty="0">
                <a:cs typeface="Arial" panose="020B0604020202020204" pitchFamily="34" charset="0"/>
              </a:rPr>
              <a:t>Çdo paraqitje e fakteve, informacionit ose koncepteve në një formë të përshtatshme për përpunim në një sistem kompjuterik</a:t>
            </a:r>
          </a:p>
          <a:p>
            <a:pPr marL="342900" indent="-342900">
              <a:spcAft>
                <a:spcPts val="0"/>
              </a:spcAft>
              <a:buFont typeface="Wingdings" pitchFamily="2" charset="2"/>
              <a:buChar char="Ø"/>
            </a:pPr>
            <a:endParaRPr lang="en-US" sz="1200" dirty="0">
              <a:cs typeface="Arial" panose="020B0604020202020204" pitchFamily="34" charset="0"/>
            </a:endParaRPr>
          </a:p>
          <a:p>
            <a:pPr marL="342900" indent="-342900">
              <a:spcAft>
                <a:spcPts val="0"/>
              </a:spcAft>
              <a:buFont typeface="Wingdings" pitchFamily="2" charset="2"/>
              <a:buChar char="Ø"/>
            </a:pPr>
            <a:r>
              <a:rPr lang="sq-AL" sz="2200" b="1" dirty="0">
                <a:cs typeface="Arial" panose="020B0604020202020204" pitchFamily="34" charset="0"/>
              </a:rPr>
              <a:t>Lloj “klasik” i të dhënave kompjuterike</a:t>
            </a:r>
            <a:r>
              <a:rPr lang="sq-AL" sz="2200" dirty="0">
                <a:cs typeface="Arial" panose="020B0604020202020204" pitchFamily="34" charset="0"/>
              </a:rPr>
              <a:t>:</a:t>
            </a:r>
          </a:p>
          <a:p>
            <a:pPr marL="342900" indent="-342900">
              <a:spcAft>
                <a:spcPts val="0"/>
              </a:spcAft>
              <a:buFont typeface="Wingdings" pitchFamily="2" charset="2"/>
              <a:buChar char="Ø"/>
            </a:pPr>
            <a:endParaRPr lang="en-US" sz="1100" dirty="0">
              <a:cs typeface="Arial" panose="020B0604020202020204" pitchFamily="34" charset="0"/>
            </a:endParaRPr>
          </a:p>
          <a:p>
            <a:pPr marL="342900" indent="-342900">
              <a:spcAft>
                <a:spcPts val="0"/>
              </a:spcAft>
              <a:buFont typeface="Arial" panose="020B0604020202020204" pitchFamily="34" charset="0"/>
              <a:buChar char="•"/>
            </a:pPr>
            <a:r>
              <a:rPr lang="sq-AL" sz="2200" i="1" dirty="0">
                <a:cs typeface="Arial" panose="020B0604020202020204" pitchFamily="34" charset="0"/>
              </a:rPr>
              <a:t>Të dhëna të përmbajtjes</a:t>
            </a:r>
          </a:p>
          <a:p>
            <a:pPr marL="342900" indent="-342900">
              <a:spcAft>
                <a:spcPts val="0"/>
              </a:spcAft>
              <a:buFont typeface="Arial" panose="020B0604020202020204" pitchFamily="34" charset="0"/>
              <a:buChar char="•"/>
            </a:pPr>
            <a:r>
              <a:rPr lang="sq-AL" sz="2200" i="1" dirty="0">
                <a:cs typeface="Arial" panose="020B0604020202020204" pitchFamily="34" charset="0"/>
              </a:rPr>
              <a:t>Të dhënat e trafikut</a:t>
            </a:r>
          </a:p>
          <a:p>
            <a:pPr marL="342900" indent="-342900">
              <a:spcAft>
                <a:spcPts val="0"/>
              </a:spcAft>
              <a:buFont typeface="Arial" panose="020B0604020202020204" pitchFamily="34" charset="0"/>
              <a:buChar char="•"/>
            </a:pPr>
            <a:r>
              <a:rPr lang="sq-AL" sz="2200" i="1" dirty="0">
                <a:cs typeface="Arial" panose="020B0604020202020204" pitchFamily="34" charset="0"/>
              </a:rPr>
              <a:t>Të dhëna për </a:t>
            </a:r>
            <a:r>
              <a:rPr lang="sq-AL" sz="2200" i="1" dirty="0" err="1">
                <a:cs typeface="Arial" panose="020B0604020202020204" pitchFamily="34" charset="0"/>
              </a:rPr>
              <a:t>abonuesin</a:t>
            </a:r>
            <a:endParaRPr lang="sq-AL" sz="2200" i="1" dirty="0">
              <a:cs typeface="Arial" panose="020B0604020202020204" pitchFamily="34" charset="0"/>
            </a:endParaRPr>
          </a:p>
          <a:p>
            <a:pPr marL="342900" indent="-342900">
              <a:spcAft>
                <a:spcPts val="0"/>
              </a:spcAft>
              <a:buFont typeface="Arial" panose="020B0604020202020204" pitchFamily="34" charset="0"/>
              <a:buChar char="•"/>
            </a:pPr>
            <a:endParaRPr lang="en-US" sz="1100" i="1" dirty="0">
              <a:cs typeface="Arial" panose="020B0604020202020204" pitchFamily="34" charset="0"/>
            </a:endParaRPr>
          </a:p>
          <a:p>
            <a:pPr marL="342900" indent="-342900">
              <a:spcAft>
                <a:spcPts val="0"/>
              </a:spcAft>
              <a:buFont typeface="Arial" panose="020B0604020202020204" pitchFamily="34" charset="0"/>
              <a:buChar char="•"/>
            </a:pPr>
            <a:r>
              <a:rPr lang="sq-AL" sz="2200" b="1" dirty="0">
                <a:cs typeface="Arial" panose="020B0604020202020204" pitchFamily="34" charset="0"/>
              </a:rPr>
              <a:t>Variacionet e reja (</a:t>
            </a:r>
            <a:r>
              <a:rPr lang="sq-AL" sz="2200" b="1" dirty="0">
                <a:solidFill>
                  <a:srgbClr val="FF0000"/>
                </a:solidFill>
                <a:cs typeface="Arial" panose="020B0604020202020204" pitchFamily="34" charset="0"/>
              </a:rPr>
              <a:t>jo formale</a:t>
            </a:r>
            <a:r>
              <a:rPr lang="sq-AL" sz="2200" b="1" dirty="0">
                <a:cs typeface="Arial" panose="020B0604020202020204" pitchFamily="34" charset="0"/>
              </a:rPr>
              <a:t>)</a:t>
            </a:r>
          </a:p>
          <a:p>
            <a:pPr marL="342900" indent="-342900">
              <a:spcAft>
                <a:spcPts val="0"/>
              </a:spcAft>
              <a:buFont typeface="Arial" panose="020B0604020202020204" pitchFamily="34" charset="0"/>
              <a:buChar char="•"/>
            </a:pPr>
            <a:r>
              <a:rPr lang="sq-AL" sz="2100" i="1" dirty="0">
                <a:cs typeface="Arial" panose="020B0604020202020204" pitchFamily="34" charset="0"/>
              </a:rPr>
              <a:t>Meta data</a:t>
            </a:r>
          </a:p>
          <a:p>
            <a:pPr marL="342900" indent="-342900">
              <a:spcAft>
                <a:spcPts val="0"/>
              </a:spcAft>
              <a:buFont typeface="Arial" panose="020B0604020202020204" pitchFamily="34" charset="0"/>
              <a:buChar char="•"/>
            </a:pPr>
            <a:r>
              <a:rPr lang="sq-AL" sz="2100" i="1" dirty="0" err="1">
                <a:cs typeface="Arial" panose="020B0604020202020204" pitchFamily="34" charset="0"/>
              </a:rPr>
              <a:t>Cloud</a:t>
            </a:r>
            <a:r>
              <a:rPr lang="sq-AL" sz="2100" i="1" dirty="0">
                <a:cs typeface="Arial" panose="020B0604020202020204" pitchFamily="34" charset="0"/>
              </a:rPr>
              <a:t> data</a:t>
            </a:r>
          </a:p>
        </p:txBody>
      </p:sp>
      <p:sp>
        <p:nvSpPr>
          <p:cNvPr id="6" name="Rectangle 5">
            <a:extLst>
              <a:ext uri="{FF2B5EF4-FFF2-40B4-BE49-F238E27FC236}">
                <a16:creationId xmlns:a16="http://schemas.microsoft.com/office/drawing/2014/main" xmlns="" id="{2AE8474D-B9FC-6748-820C-EB7B2D808B30}"/>
              </a:ext>
            </a:extLst>
          </p:cNvPr>
          <p:cNvSpPr/>
          <p:nvPr/>
        </p:nvSpPr>
        <p:spPr>
          <a:xfrm>
            <a:off x="4660522" y="1115068"/>
            <a:ext cx="4572000" cy="1107996"/>
          </a:xfrm>
          <a:prstGeom prst="rect">
            <a:avLst/>
          </a:prstGeom>
        </p:spPr>
        <p:txBody>
          <a:bodyPr>
            <a:spAutoFit/>
          </a:bodyPr>
          <a:lstStyle/>
          <a:p>
            <a:pPr marL="285750" indent="-285750">
              <a:spcAft>
                <a:spcPts val="0"/>
              </a:spcAft>
              <a:buFont typeface="Arial" panose="020B0604020202020204" pitchFamily="34" charset="0"/>
              <a:buChar char="•"/>
            </a:pPr>
            <a:r>
              <a:rPr lang="sq-AL" sz="2200" b="1">
                <a:cs typeface="Arial" panose="020B0604020202020204" pitchFamily="34" charset="0"/>
              </a:rPr>
              <a:t>Veprime dhe/ose prova të tjera në lidhje me kryerjen e krimit kibernetik?</a:t>
            </a:r>
          </a:p>
        </p:txBody>
      </p:sp>
      <p:pic>
        <p:nvPicPr>
          <p:cNvPr id="9" name="Picture 2" descr="What is Data: Types of Data and How To Analyze Data">
            <a:hlinkClick r:id="rId4"/>
            <a:extLst>
              <a:ext uri="{FF2B5EF4-FFF2-40B4-BE49-F238E27FC236}">
                <a16:creationId xmlns:a16="http://schemas.microsoft.com/office/drawing/2014/main" xmlns="" id="{1A0C7CEA-7226-43DF-A072-B67C94019C2A}"/>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930008" y="3294480"/>
            <a:ext cx="3882788" cy="21873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4386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1" y="1039323"/>
            <a:ext cx="4731465" cy="5262979"/>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Provat elektronike </a:t>
            </a:r>
            <a:r>
              <a:rPr lang="sq-AL" sz="2200" b="1" dirty="0">
                <a:ea typeface="Verdana" panose="020B0604030504040204" pitchFamily="34" charset="0"/>
                <a:cs typeface="Arial" panose="020B0604020202020204" pitchFamily="34" charset="0"/>
              </a:rPr>
              <a:t>me djalë tjera</a:t>
            </a:r>
            <a:r>
              <a:rPr lang="sq-AL" sz="22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r>
              <a:rPr lang="sq-AL" sz="2200" b="1" dirty="0">
                <a:ea typeface="Verdana" panose="020B0604030504040204" pitchFamily="34" charset="0"/>
                <a:cs typeface="Arial" panose="020B0604020202020204" pitchFamily="34" charset="0"/>
              </a:rPr>
              <a:t>Të dhëna për </a:t>
            </a:r>
            <a:r>
              <a:rPr lang="sq-AL" sz="2200" b="1" dirty="0" err="1">
                <a:ea typeface="Verdana" panose="020B0604030504040204" pitchFamily="34" charset="0"/>
                <a:cs typeface="Arial" panose="020B0604020202020204" pitchFamily="34" charset="0"/>
              </a:rPr>
              <a:t>abonuesin</a:t>
            </a:r>
            <a:r>
              <a:rPr lang="sq-AL" sz="2200" b="1" dirty="0">
                <a:ea typeface="Verdana" panose="020B0604030504040204" pitchFamily="34" charset="0"/>
                <a:cs typeface="Arial" panose="020B0604020202020204" pitchFamily="34" charset="0"/>
              </a:rPr>
              <a:t> </a:t>
            </a:r>
            <a:r>
              <a:rPr lang="sq-AL" sz="2200" dirty="0">
                <a:ea typeface="Verdana" panose="020B0604030504040204" pitchFamily="34" charset="0"/>
                <a:cs typeface="Arial" panose="020B0604020202020204" pitchFamily="34" charset="0"/>
              </a:rPr>
              <a:t>– të dhëna në lidhje me personin që zotëron llogarinë e përdorur</a:t>
            </a:r>
          </a:p>
          <a:p>
            <a:pPr marL="342900" indent="-342900">
              <a:spcAft>
                <a:spcPts val="0"/>
              </a:spcAft>
              <a:buFont typeface="Arial" panose="020B0604020202020204" pitchFamily="34" charset="0"/>
              <a:buChar char="•"/>
            </a:pPr>
            <a:r>
              <a:rPr lang="sq-AL" sz="2200" b="1" dirty="0">
                <a:ea typeface="Verdana" panose="020B0604030504040204" pitchFamily="34" charset="0"/>
                <a:cs typeface="Arial" panose="020B0604020202020204" pitchFamily="34" charset="0"/>
              </a:rPr>
              <a:t>Të dhënat e trafikut </a:t>
            </a:r>
            <a:r>
              <a:rPr lang="sq-AL" sz="2200" dirty="0">
                <a:ea typeface="Verdana" panose="020B0604030504040204" pitchFamily="34" charset="0"/>
                <a:cs typeface="Arial" panose="020B0604020202020204" pitchFamily="34" charset="0"/>
              </a:rPr>
              <a:t>- hollësitë &amp; rruga e udhëtimit)</a:t>
            </a:r>
          </a:p>
          <a:p>
            <a:pPr marL="342900" indent="-342900">
              <a:spcAft>
                <a:spcPts val="0"/>
              </a:spcAft>
              <a:buFont typeface="Arial" panose="020B0604020202020204" pitchFamily="34" charset="0"/>
              <a:buChar char="•"/>
            </a:pPr>
            <a:r>
              <a:rPr lang="sq-AL" sz="2200" b="1" dirty="0">
                <a:ea typeface="Verdana" panose="020B0604030504040204" pitchFamily="34" charset="0"/>
                <a:cs typeface="Arial" panose="020B0604020202020204" pitchFamily="34" charset="0"/>
              </a:rPr>
              <a:t>Të dhënat e përmbajtjes </a:t>
            </a:r>
            <a:r>
              <a:rPr lang="sq-AL" sz="2200" dirty="0">
                <a:ea typeface="Verdana" panose="020B0604030504040204" pitchFamily="34" charset="0"/>
                <a:cs typeface="Arial" panose="020B0604020202020204" pitchFamily="34" charset="0"/>
              </a:rPr>
              <a:t>- çfarë ka brenda zarfit</a:t>
            </a:r>
          </a:p>
          <a:p>
            <a:pPr>
              <a:spcAft>
                <a:spcPts val="0"/>
              </a:spcAft>
            </a:pPr>
            <a:endParaRPr lang="en-GB" sz="1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sq-AL" sz="2100" b="1" dirty="0">
                <a:cs typeface="Arial" panose="020B0604020202020204" pitchFamily="34" charset="0"/>
              </a:rPr>
              <a:t>Burime të mundshme gjithashtu: </a:t>
            </a:r>
          </a:p>
          <a:p>
            <a:pPr marL="342900" indent="-342900">
              <a:spcAft>
                <a:spcPts val="0"/>
              </a:spcAft>
              <a:buFont typeface="Arial" panose="020B0604020202020204" pitchFamily="34" charset="0"/>
              <a:buChar char="•"/>
            </a:pPr>
            <a:r>
              <a:rPr lang="sq-AL" sz="2100" b="1" i="1" dirty="0">
                <a:ea typeface="Verdana" panose="020B0604030504040204" pitchFamily="34" charset="0"/>
                <a:cs typeface="Arial" panose="020B0604020202020204" pitchFamily="34" charset="0"/>
              </a:rPr>
              <a:t>Meta Data </a:t>
            </a:r>
            <a:r>
              <a:rPr lang="sq-AL" sz="2100" dirty="0">
                <a:ea typeface="Verdana" panose="020B0604030504040204" pitchFamily="34" charset="0"/>
                <a:cs typeface="Arial" panose="020B0604020202020204" pitchFamily="34" charset="0"/>
              </a:rPr>
              <a:t>- të dhëna në lidhje me të dhënat ose shkrimet në zarf</a:t>
            </a:r>
          </a:p>
          <a:p>
            <a:pPr marL="342900" indent="-342900">
              <a:spcAft>
                <a:spcPts val="0"/>
              </a:spcAft>
              <a:buFont typeface="Arial" panose="020B0604020202020204" pitchFamily="34" charset="0"/>
              <a:buChar char="•"/>
            </a:pPr>
            <a:r>
              <a:rPr lang="sq-AL" sz="2100" b="1" i="1" dirty="0" err="1">
                <a:ea typeface="Verdana" panose="020B0604030504040204" pitchFamily="34" charset="0"/>
                <a:cs typeface="Arial" panose="020B0604020202020204" pitchFamily="34" charset="0"/>
              </a:rPr>
              <a:t>Cloud</a:t>
            </a:r>
            <a:r>
              <a:rPr lang="sq-AL" sz="2100" b="1" i="1" dirty="0">
                <a:ea typeface="Verdana" panose="020B0604030504040204" pitchFamily="34" charset="0"/>
                <a:cs typeface="Arial" panose="020B0604020202020204" pitchFamily="34" charset="0"/>
              </a:rPr>
              <a:t> Data </a:t>
            </a:r>
            <a:r>
              <a:rPr lang="sq-AL" sz="2100" dirty="0">
                <a:ea typeface="Verdana" panose="020B0604030504040204" pitchFamily="34" charset="0"/>
                <a:cs typeface="Arial" panose="020B0604020202020204" pitchFamily="34" charset="0"/>
              </a:rPr>
              <a:t>– të dhënat e përmbajtjes të ndara në pjesë dhe të ruajtura në shumë vende</a:t>
            </a:r>
          </a:p>
        </p:txBody>
      </p:sp>
      <p:pic>
        <p:nvPicPr>
          <p:cNvPr id="5" name="Picture 4">
            <a:extLst>
              <a:ext uri="{FF2B5EF4-FFF2-40B4-BE49-F238E27FC236}">
                <a16:creationId xmlns:a16="http://schemas.microsoft.com/office/drawing/2014/main" xmlns="" id="{6A30170E-DD36-446A-A272-3C99F1AA7EC0}"/>
              </a:ext>
            </a:extLst>
          </p:cNvPr>
          <p:cNvPicPr>
            <a:picLocks noChangeAspect="1"/>
          </p:cNvPicPr>
          <p:nvPr/>
        </p:nvPicPr>
        <p:blipFill>
          <a:blip r:embed="rId4"/>
          <a:stretch>
            <a:fillRect/>
          </a:stretch>
        </p:blipFill>
        <p:spPr>
          <a:xfrm>
            <a:off x="4819987" y="2618422"/>
            <a:ext cx="4077436" cy="2205826"/>
          </a:xfrm>
          <a:prstGeom prst="rect">
            <a:avLst/>
          </a:prstGeom>
        </p:spPr>
      </p:pic>
    </p:spTree>
    <p:extLst>
      <p:ext uri="{BB962C8B-B14F-4D97-AF65-F5344CB8AC3E}">
        <p14:creationId xmlns:p14="http://schemas.microsoft.com/office/powerpoint/2010/main" xmlns="" val="70715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1120348"/>
            <a:ext cx="4572000" cy="5262979"/>
          </a:xfrm>
          <a:prstGeom prst="rect">
            <a:avLst/>
          </a:prstGeom>
        </p:spPr>
        <p:txBody>
          <a:bodyPr>
            <a:spAutoFit/>
          </a:bodyPr>
          <a:lstStyle/>
          <a:p>
            <a:pPr marL="342900" indent="-342900">
              <a:buFont typeface="Arial" panose="020B0604020202020204" pitchFamily="34" charset="0"/>
              <a:buChar char="•"/>
            </a:pPr>
            <a:r>
              <a:rPr lang="sq-AL" sz="2100" b="1" dirty="0">
                <a:ea typeface="Times New Roman" panose="02020603050405020304" pitchFamily="18" charset="0"/>
                <a:cs typeface="Arial" panose="020B0604020202020204" pitchFamily="34" charset="0"/>
              </a:rPr>
              <a:t>të dhëna për përmbajtjen</a:t>
            </a:r>
            <a:r>
              <a:rPr lang="sq-AL" sz="2100" i="1" dirty="0">
                <a:ea typeface="Times New Roman" panose="02020603050405020304" pitchFamily="18" charset="0"/>
                <a:cs typeface="Arial" panose="020B0604020202020204" pitchFamily="34" charset="0"/>
              </a:rPr>
              <a:t> - janë të dhëna që tregojnë përmbajtjen e një komunikimi ose përmbajtje të jashtëligjshme të bashkangjitur në një komunikim</a:t>
            </a:r>
          </a:p>
          <a:p>
            <a:endParaRPr lang="en-GB" sz="2100" i="1" dirty="0">
              <a:ea typeface="Times New Roman" panose="02020603050405020304" pitchFamily="18" charset="0"/>
              <a:cs typeface="Arial" panose="020B0604020202020204" pitchFamily="34" charset="0"/>
            </a:endParaRPr>
          </a:p>
          <a:p>
            <a:r>
              <a:rPr lang="sq-AL" sz="2100" b="1" dirty="0">
                <a:ea typeface="Times New Roman" panose="02020603050405020304" pitchFamily="18" charset="0"/>
                <a:cs typeface="Arial" panose="020B0604020202020204" pitchFamily="34" charset="0"/>
              </a:rPr>
              <a:t>Përdoren gjithashtu për të treguar llojin specifik të të dhënave:</a:t>
            </a:r>
          </a:p>
          <a:p>
            <a:endParaRPr lang="en-GB" sz="2100" b="1" dirty="0">
              <a:ea typeface="Times New Roman" panose="02020603050405020304" pitchFamily="18" charset="0"/>
              <a:cs typeface="Arial" panose="020B0604020202020204" pitchFamily="34" charset="0"/>
            </a:endParaRPr>
          </a:p>
          <a:p>
            <a:pPr marL="342900" indent="-342900">
              <a:buFont typeface="Arial" panose="020B0604020202020204" pitchFamily="34" charset="0"/>
              <a:buChar char="•"/>
            </a:pPr>
            <a:r>
              <a:rPr lang="sq-AL" sz="2100" b="1" dirty="0" err="1">
                <a:ea typeface="Verdana" panose="020B0604030504040204" pitchFamily="34" charset="0"/>
                <a:cs typeface="Arial" panose="020B0604020202020204" pitchFamily="34" charset="0"/>
              </a:rPr>
              <a:t>cloud</a:t>
            </a:r>
            <a:r>
              <a:rPr lang="sq-AL" sz="2100" b="1" dirty="0">
                <a:ea typeface="Verdana" panose="020B0604030504040204" pitchFamily="34" charset="0"/>
                <a:cs typeface="Arial" panose="020B0604020202020204" pitchFamily="34" charset="0"/>
              </a:rPr>
              <a:t> data </a:t>
            </a:r>
            <a:r>
              <a:rPr lang="sq-AL" sz="2100" dirty="0">
                <a:ea typeface="Verdana" panose="020B0604030504040204" pitchFamily="34" charset="0"/>
                <a:cs typeface="Arial" panose="020B0604020202020204" pitchFamily="34" charset="0"/>
              </a:rPr>
              <a:t>– </a:t>
            </a:r>
            <a:r>
              <a:rPr lang="sq-AL" sz="2100" i="1" dirty="0">
                <a:ea typeface="Verdana" panose="020B0604030504040204" pitchFamily="34" charset="0"/>
                <a:cs typeface="Arial" panose="020B0604020202020204" pitchFamily="34" charset="0"/>
              </a:rPr>
              <a:t>të dhënat e ruajtura shpesh në paketa të ndara nga algoritmi i veçantë i programit në </a:t>
            </a:r>
            <a:r>
              <a:rPr lang="sq-AL" sz="2100" i="1" dirty="0" err="1">
                <a:ea typeface="Verdana" panose="020B0604030504040204" pitchFamily="34" charset="0"/>
                <a:cs typeface="Arial" panose="020B0604020202020204" pitchFamily="34" charset="0"/>
              </a:rPr>
              <a:t>servera</a:t>
            </a:r>
            <a:r>
              <a:rPr lang="sq-AL" sz="2100" i="1" dirty="0">
                <a:ea typeface="Verdana" panose="020B0604030504040204" pitchFamily="34" charset="0"/>
                <a:cs typeface="Arial" panose="020B0604020202020204" pitchFamily="34" charset="0"/>
              </a:rPr>
              <a:t> të dedikuar të instaluar në vende të ndryshme dhe të zhvendosura në përputhje me ngarkesën e programit/sistemit</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54123"/>
            <a:ext cx="4572000" cy="5678478"/>
          </a:xfrm>
          <a:prstGeom prst="rect">
            <a:avLst/>
          </a:prstGeom>
        </p:spPr>
        <p:txBody>
          <a:bodyPr>
            <a:spAutoFit/>
          </a:bodyPr>
          <a:lstStyle/>
          <a:p>
            <a:pPr marL="342900" indent="-342900">
              <a:spcAft>
                <a:spcPts val="0"/>
              </a:spcAft>
              <a:buFont typeface="Wingdings" pitchFamily="2" charset="2"/>
              <a:buChar char="Ø"/>
            </a:pPr>
            <a:r>
              <a:rPr lang="sq-AL" sz="2100" b="1" dirty="0">
                <a:ea typeface="Times New Roman" panose="02020603050405020304" pitchFamily="18" charset="0"/>
                <a:cs typeface="Arial" panose="020B0604020202020204" pitchFamily="34" charset="0"/>
              </a:rPr>
              <a:t>Provat elektronike përfshijnë forma të ndryshme të të dhënave kompjuterike:</a:t>
            </a:r>
          </a:p>
          <a:p>
            <a:pPr marL="342900" indent="-342900">
              <a:spcAft>
                <a:spcPts val="0"/>
              </a:spcAft>
              <a:buFont typeface="Wingdings" pitchFamily="2" charset="2"/>
              <a:buChar char="Ø"/>
            </a:pPr>
            <a:endParaRPr lang="en-GB" sz="1400" dirty="0">
              <a:cs typeface="Arial" panose="020B0604020202020204" pitchFamily="34" charset="0"/>
            </a:endParaRPr>
          </a:p>
          <a:p>
            <a:pPr marL="342900" indent="-342900">
              <a:spcAft>
                <a:spcPts val="0"/>
              </a:spcAft>
              <a:buFont typeface="Arial" panose="020B0604020202020204" pitchFamily="34" charset="0"/>
              <a:buChar char="•"/>
            </a:pPr>
            <a:r>
              <a:rPr lang="sq-AL" sz="2100" b="1" dirty="0">
                <a:ea typeface="Times New Roman" panose="02020603050405020304" pitchFamily="18" charset="0"/>
                <a:cs typeface="Arial" panose="020B0604020202020204" pitchFamily="34" charset="0"/>
              </a:rPr>
              <a:t>informacionin e </a:t>
            </a:r>
            <a:r>
              <a:rPr lang="sq-AL" sz="2100" b="1" dirty="0" err="1">
                <a:ea typeface="Times New Roman" panose="02020603050405020304" pitchFamily="18" charset="0"/>
                <a:cs typeface="Arial" panose="020B0604020202020204" pitchFamily="34" charset="0"/>
              </a:rPr>
              <a:t>abonuesit</a:t>
            </a:r>
            <a:r>
              <a:rPr lang="sq-AL" sz="2100" dirty="0">
                <a:ea typeface="Times New Roman" panose="02020603050405020304" pitchFamily="18" charset="0"/>
                <a:cs typeface="Arial" panose="020B0604020202020204" pitchFamily="34" charset="0"/>
              </a:rPr>
              <a:t> - </a:t>
            </a:r>
            <a:r>
              <a:rPr lang="sq-AL" sz="2100" i="1" dirty="0">
                <a:ea typeface="Times New Roman" panose="02020603050405020304" pitchFamily="18" charset="0"/>
                <a:cs typeface="Arial" panose="020B0604020202020204" pitchFamily="34" charset="0"/>
              </a:rPr>
              <a:t>këto janë të dhëna të mbajtura nga një ofrues i shërbimit dhe përfshijnë emrin, adresën dhe detajet e kontaktit të një personi që abonohet në një shërbim telekomunikimi</a:t>
            </a:r>
          </a:p>
          <a:p>
            <a:pPr>
              <a:spcAft>
                <a:spcPts val="0"/>
              </a:spcAft>
            </a:pPr>
            <a:endParaRPr lang="en-GB" sz="1100" i="1"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sq-AL" sz="2100" b="1" dirty="0">
                <a:ea typeface="Times New Roman" panose="02020603050405020304" pitchFamily="18" charset="0"/>
                <a:cs typeface="Arial" panose="020B0604020202020204" pitchFamily="34" charset="0"/>
              </a:rPr>
              <a:t>të dhënat e trafikut</a:t>
            </a:r>
            <a:r>
              <a:rPr lang="sq-AL" sz="2100" dirty="0">
                <a:ea typeface="Times New Roman" panose="02020603050405020304" pitchFamily="18" charset="0"/>
                <a:cs typeface="Arial" panose="020B0604020202020204" pitchFamily="34" charset="0"/>
              </a:rPr>
              <a:t> - </a:t>
            </a:r>
            <a:r>
              <a:rPr lang="sq-AL" sz="2100" i="1" dirty="0">
                <a:ea typeface="Times New Roman" panose="02020603050405020304" pitchFamily="18" charset="0"/>
                <a:cs typeface="Arial" panose="020B0604020202020204" pitchFamily="34" charset="0"/>
              </a:rPr>
              <a:t>të dhënat e transmetimit, këto janë të dhëna të kompjuterizuara në lidhje me një komunikim që tregon datën, origjinën, rrugën dhe </a:t>
            </a:r>
            <a:r>
              <a:rPr lang="sq-AL" sz="2100" i="1" dirty="0" err="1">
                <a:ea typeface="Times New Roman" panose="02020603050405020304" pitchFamily="18" charset="0"/>
                <a:cs typeface="Arial" panose="020B0604020202020204" pitchFamily="34" charset="0"/>
              </a:rPr>
              <a:t>destinacionin</a:t>
            </a:r>
            <a:r>
              <a:rPr lang="sq-AL" sz="2100" i="1" dirty="0">
                <a:ea typeface="Times New Roman" panose="02020603050405020304" pitchFamily="18" charset="0"/>
                <a:cs typeface="Arial" panose="020B0604020202020204" pitchFamily="34" charset="0"/>
              </a:rPr>
              <a:t> e një komunikimi </a:t>
            </a:r>
          </a:p>
        </p:txBody>
      </p:sp>
    </p:spTree>
    <p:extLst>
      <p:ext uri="{BB962C8B-B14F-4D97-AF65-F5344CB8AC3E}">
        <p14:creationId xmlns:p14="http://schemas.microsoft.com/office/powerpoint/2010/main" xmlns="" val="426838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1120348"/>
            <a:ext cx="4572000" cy="2394502"/>
          </a:xfrm>
          <a:prstGeom prst="rect">
            <a:avLst/>
          </a:prstGeom>
        </p:spPr>
        <p:txBody>
          <a:bodyPr>
            <a:spAutoFit/>
          </a:bodyPr>
          <a:lstStyle/>
          <a:p>
            <a:pPr marL="342900" indent="-342900">
              <a:buFont typeface="Arial" panose="020B0604020202020204" pitchFamily="34" charset="0"/>
              <a:buChar char="•"/>
            </a:pPr>
            <a:r>
              <a:rPr lang="sq-AL" sz="2200" b="1"/>
              <a:t>më pak e ndjeshme</a:t>
            </a:r>
            <a:r>
              <a:rPr lang="sq-AL" sz="2200"/>
              <a:t> lidhur me privatësinë sesa të dhënat e trafikut dhe të dhënat e përmbajtjes</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sq-AL" sz="2200" b="1"/>
              <a:t>zakonisht mbahen nga ofruesit e shërbimeve të sektorit privat</a:t>
            </a:r>
            <a:r>
              <a:rPr lang="sq-AL" sz="2200"/>
              <a:t>, të marra përmes urdhrave për paraqitjen e të dhënave</a:t>
            </a:r>
          </a:p>
          <a:p>
            <a:pPr marL="0" indent="0" eaLnBrk="1" hangingPunct="1">
              <a:lnSpc>
                <a:spcPct val="80000"/>
              </a:lnSpc>
              <a:buNone/>
            </a:pPr>
            <a:endParaRPr lang="en-GB" sz="2200" dirty="0"/>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4832092"/>
          </a:xfrm>
          <a:prstGeom prst="rect">
            <a:avLst/>
          </a:prstGeom>
        </p:spPr>
        <p:txBody>
          <a:bodyPr>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për </a:t>
            </a:r>
            <a:r>
              <a:rPr lang="sq-AL" sz="2200" b="1" dirty="0" err="1">
                <a:ea typeface="Times New Roman" panose="02020603050405020304" pitchFamily="18" charset="0"/>
                <a:cs typeface="Arial" panose="020B0604020202020204" pitchFamily="34" charset="0"/>
              </a:rPr>
              <a:t>abonuesin</a:t>
            </a:r>
            <a:r>
              <a:rPr lang="sq-AL" sz="2200" b="1"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buFont typeface="Arial" panose="020B0604020202020204" pitchFamily="34" charset="0"/>
              <a:buChar char="•"/>
            </a:pPr>
            <a:r>
              <a:rPr lang="sq-AL" sz="2200" b="1" dirty="0"/>
              <a:t>Informacione në formë të të dhënave kompjuterike</a:t>
            </a:r>
            <a:r>
              <a:rPr lang="sq-AL" sz="2200" dirty="0"/>
              <a:t>/çdo formë tjetër e mbajtur nga një ofrues i shërbimit në lidhje me </a:t>
            </a:r>
            <a:r>
              <a:rPr lang="sq-AL" sz="2200" dirty="0" err="1"/>
              <a:t>abonuesit</a:t>
            </a:r>
            <a:r>
              <a:rPr lang="sq-AL" sz="2200" dirty="0"/>
              <a:t> e shërbimeve të tij (përveç të dhënave të përmbajtjes dhe të dhënave të trafikut)</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sq-AL" sz="2200" b="1" dirty="0"/>
              <a:t>informacionet që më së shpeshti kërkohen </a:t>
            </a:r>
            <a:r>
              <a:rPr lang="sq-AL" sz="2200" dirty="0"/>
              <a:t>në hetimet penale dhe Kërkesat e Ndihmës Juridike të Ndërsjellë</a:t>
            </a:r>
          </a:p>
        </p:txBody>
      </p:sp>
      <p:pic>
        <p:nvPicPr>
          <p:cNvPr id="9" name="Picture 8" descr="A picture containing device&#10;&#10;Description automatically generated">
            <a:extLst>
              <a:ext uri="{FF2B5EF4-FFF2-40B4-BE49-F238E27FC236}">
                <a16:creationId xmlns:a16="http://schemas.microsoft.com/office/drawing/2014/main" xmlns="" id="{5E03EE9D-C303-4C85-9502-0B41916D6004}"/>
              </a:ext>
            </a:extLst>
          </p:cNvPr>
          <p:cNvPicPr>
            <a:picLocks noChangeAspect="1"/>
          </p:cNvPicPr>
          <p:nvPr/>
        </p:nvPicPr>
        <p:blipFill>
          <a:blip r:embed="rId4"/>
          <a:stretch>
            <a:fillRect/>
          </a:stretch>
        </p:blipFill>
        <p:spPr>
          <a:xfrm>
            <a:off x="5133318" y="4635197"/>
            <a:ext cx="3645322" cy="1822661"/>
          </a:xfrm>
          <a:prstGeom prst="rect">
            <a:avLst/>
          </a:prstGeom>
        </p:spPr>
      </p:pic>
    </p:spTree>
    <p:extLst>
      <p:ext uri="{BB962C8B-B14F-4D97-AF65-F5344CB8AC3E}">
        <p14:creationId xmlns:p14="http://schemas.microsoft.com/office/powerpoint/2010/main" xmlns="" val="1320741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838794"/>
            <a:ext cx="4572000" cy="6118598"/>
          </a:xfrm>
          <a:prstGeom prst="rect">
            <a:avLst/>
          </a:prstGeom>
        </p:spPr>
        <p:txBody>
          <a:bodyPr>
            <a:spAutoFit/>
          </a:bodyPr>
          <a:lstStyle/>
          <a:p>
            <a:pPr marL="342900" indent="-342900">
              <a:buFont typeface="Arial" panose="020B0604020202020204" pitchFamily="34" charset="0"/>
              <a:buChar char="•"/>
            </a:pPr>
            <a:r>
              <a:rPr lang="sq-AL" sz="2200" dirty="0"/>
              <a:t>a.) </a:t>
            </a:r>
            <a:r>
              <a:rPr lang="sq-AL" sz="2200" b="1" dirty="0"/>
              <a:t>lloji i shërbimit të komunikimit</a:t>
            </a:r>
            <a:r>
              <a:rPr lang="sq-AL" sz="2200" dirty="0"/>
              <a:t> të përdorur, dispozitat teknike të marra atje dhe periudha e shërbimit;</a:t>
            </a:r>
          </a:p>
          <a:p>
            <a:pPr marL="342900" indent="-342900">
              <a:buFont typeface="Arial" panose="020B0604020202020204" pitchFamily="34" charset="0"/>
              <a:buChar char="•"/>
            </a:pPr>
            <a:r>
              <a:rPr lang="sq-AL" sz="2200" dirty="0"/>
              <a:t>b.) </a:t>
            </a:r>
            <a:r>
              <a:rPr lang="sq-AL" sz="2200" b="1" dirty="0"/>
              <a:t>identiteti i </a:t>
            </a:r>
            <a:r>
              <a:rPr lang="sq-AL" sz="2200" b="1" dirty="0" err="1"/>
              <a:t>abonuesit</a:t>
            </a:r>
            <a:r>
              <a:rPr lang="sq-AL" sz="2200" b="1" dirty="0"/>
              <a:t>, adresa postare ose gjeografike, numri i telefonit dhe qasja tjetër, informata rreth faturimit dhe pagesës</a:t>
            </a:r>
            <a:r>
              <a:rPr lang="sq-AL" sz="2200" dirty="0"/>
              <a:t>, që sigurohen në bazë të marrëveshjes ose aranzhimit për shërbim;</a:t>
            </a:r>
          </a:p>
          <a:p>
            <a:pPr marL="342900" indent="-342900">
              <a:buFont typeface="Arial" panose="020B0604020202020204" pitchFamily="34" charset="0"/>
              <a:buChar char="•"/>
            </a:pPr>
            <a:r>
              <a:rPr lang="sq-AL" sz="2200" dirty="0"/>
              <a:t>c.) </a:t>
            </a:r>
            <a:r>
              <a:rPr lang="sq-AL" sz="2200" b="1" dirty="0"/>
              <a:t>informata tjera rreth vendit të instalimit të pajisjeve të komunikimit</a:t>
            </a:r>
            <a:r>
              <a:rPr lang="sq-AL" sz="2200" dirty="0"/>
              <a:t>, që sigurohen në bazë të marrëveshjes ose aranzhimit të shërbimit.</a:t>
            </a:r>
          </a:p>
          <a:p>
            <a:pPr marL="0" indent="0" eaLnBrk="1" hangingPunct="1">
              <a:lnSpc>
                <a:spcPct val="80000"/>
              </a:lnSpc>
              <a:buNone/>
            </a:pPr>
            <a:endParaRPr lang="en-GB" sz="2200" dirty="0"/>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94204"/>
            <a:ext cx="4572000" cy="6263253"/>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për </a:t>
            </a:r>
            <a:r>
              <a:rPr lang="sq-AL" sz="2200" b="1" dirty="0" err="1">
                <a:ea typeface="Times New Roman" panose="02020603050405020304" pitchFamily="18" charset="0"/>
                <a:cs typeface="Arial" panose="020B0604020202020204" pitchFamily="34" charset="0"/>
              </a:rPr>
              <a:t>abonuesin</a:t>
            </a:r>
            <a:r>
              <a:rPr lang="sq-AL" sz="2200" b="1"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1050" dirty="0">
              <a:cs typeface="Arial" panose="020B0604020202020204" pitchFamily="34" charset="0"/>
            </a:endParaRPr>
          </a:p>
          <a:p>
            <a:pPr marL="342900" indent="-342900" algn="just">
              <a:buFont typeface="Wingdings" pitchFamily="2" charset="2"/>
              <a:buChar char="ü"/>
            </a:pPr>
            <a:r>
              <a:rPr lang="sq-AL" sz="2100" b="1" dirty="0"/>
              <a:t>Konventa kundër krimeve kibernetike (ETS 185), Neni 18, paragrafi 3</a:t>
            </a:r>
            <a:r>
              <a:rPr lang="sq-AL" sz="2100" dirty="0"/>
              <a:t>:</a:t>
            </a:r>
          </a:p>
          <a:p>
            <a:pPr marL="342900" indent="-342900" algn="just">
              <a:buFont typeface="Arial" panose="020B0604020202020204" pitchFamily="34" charset="0"/>
              <a:buChar char="•"/>
            </a:pPr>
            <a:r>
              <a:rPr lang="sq-AL" sz="2100" dirty="0"/>
              <a:t>Për qëllimet e këtij neni “informacion </a:t>
            </a:r>
            <a:r>
              <a:rPr lang="sq-AL" sz="2100" dirty="0" err="1"/>
              <a:t>abonuesi</a:t>
            </a:r>
            <a:r>
              <a:rPr lang="sq-AL" sz="2100" dirty="0"/>
              <a:t>” do të thotë çfarëdo informacion i futur në formën e </a:t>
            </a:r>
            <a:r>
              <a:rPr lang="sq-AL" sz="2100" b="1" dirty="0"/>
              <a:t>të dhënave kompjuterike</a:t>
            </a:r>
            <a:r>
              <a:rPr lang="sq-AL" sz="2100" dirty="0"/>
              <a:t> apo </a:t>
            </a:r>
            <a:r>
              <a:rPr lang="sq-AL" sz="2100" b="1" dirty="0"/>
              <a:t>çfarëdo forme tjetër</a:t>
            </a:r>
            <a:r>
              <a:rPr lang="sq-AL" sz="2100" dirty="0"/>
              <a:t>, që mbahen nga dhënësi i shërbimit, që kanë të bëjnë me </a:t>
            </a:r>
            <a:r>
              <a:rPr lang="sq-AL" sz="2100" dirty="0" err="1"/>
              <a:t>abonuesit</a:t>
            </a:r>
            <a:r>
              <a:rPr lang="sq-AL" sz="2100" dirty="0"/>
              <a:t> e shërbimeve të tij, </a:t>
            </a:r>
            <a:r>
              <a:rPr lang="sq-AL" sz="2100" b="1" dirty="0"/>
              <a:t>të ndryshme nga të dhënat e trafikut ose të përmbajtjes</a:t>
            </a:r>
            <a:r>
              <a:rPr lang="sq-AL" sz="2100" dirty="0"/>
              <a:t>, nëpërmjet të cilave mund të vërtetohet:</a:t>
            </a:r>
          </a:p>
          <a:p>
            <a:pPr marL="0" indent="0" algn="just">
              <a:buNone/>
            </a:pPr>
            <a:endParaRPr lang="en-US" sz="2200" dirty="0"/>
          </a:p>
        </p:txBody>
      </p:sp>
    </p:spTree>
    <p:extLst>
      <p:ext uri="{BB962C8B-B14F-4D97-AF65-F5344CB8AC3E}">
        <p14:creationId xmlns:p14="http://schemas.microsoft.com/office/powerpoint/2010/main" xmlns="" val="4040451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18553</TotalTime>
  <Words>4374</Words>
  <Application>Microsoft Office PowerPoint</Application>
  <PresentationFormat>On-screen Show (4:3)</PresentationFormat>
  <Paragraphs>514</Paragraphs>
  <Slides>36</Slides>
  <Notes>31</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356</cp:revision>
  <dcterms:created xsi:type="dcterms:W3CDTF">2012-01-25T15:22:10Z</dcterms:created>
  <dcterms:modified xsi:type="dcterms:W3CDTF">2021-04-27T21:11:02Z</dcterms:modified>
</cp:coreProperties>
</file>